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62"/>
  </p:notesMasterIdLst>
  <p:handoutMasterIdLst>
    <p:handoutMasterId r:id="rId63"/>
  </p:handoutMasterIdLst>
  <p:sldIdLst>
    <p:sldId id="257" r:id="rId2"/>
    <p:sldId id="516" r:id="rId3"/>
    <p:sldId id="345" r:id="rId4"/>
    <p:sldId id="351" r:id="rId5"/>
    <p:sldId id="353" r:id="rId6"/>
    <p:sldId id="489" r:id="rId7"/>
    <p:sldId id="352" r:id="rId8"/>
    <p:sldId id="504" r:id="rId9"/>
    <p:sldId id="357" r:id="rId10"/>
    <p:sldId id="365" r:id="rId11"/>
    <p:sldId id="481" r:id="rId12"/>
    <p:sldId id="358" r:id="rId13"/>
    <p:sldId id="367" r:id="rId14"/>
    <p:sldId id="370" r:id="rId15"/>
    <p:sldId id="368" r:id="rId16"/>
    <p:sldId id="371" r:id="rId17"/>
    <p:sldId id="258" r:id="rId18"/>
    <p:sldId id="259" r:id="rId19"/>
    <p:sldId id="372" r:id="rId20"/>
    <p:sldId id="381" r:id="rId21"/>
    <p:sldId id="485" r:id="rId22"/>
    <p:sldId id="517" r:id="rId23"/>
    <p:sldId id="428" r:id="rId24"/>
    <p:sldId id="433" r:id="rId25"/>
    <p:sldId id="502" r:id="rId26"/>
    <p:sldId id="434" r:id="rId27"/>
    <p:sldId id="435" r:id="rId28"/>
    <p:sldId id="437" r:id="rId29"/>
    <p:sldId id="518" r:id="rId30"/>
    <p:sldId id="475" r:id="rId31"/>
    <p:sldId id="445" r:id="rId32"/>
    <p:sldId id="519" r:id="rId33"/>
    <p:sldId id="446" r:id="rId34"/>
    <p:sldId id="515" r:id="rId35"/>
    <p:sldId id="511" r:id="rId36"/>
    <p:sldId id="447" r:id="rId37"/>
    <p:sldId id="448" r:id="rId38"/>
    <p:sldId id="451" r:id="rId39"/>
    <p:sldId id="454" r:id="rId40"/>
    <p:sldId id="456" r:id="rId41"/>
    <p:sldId id="477" r:id="rId42"/>
    <p:sldId id="478" r:id="rId43"/>
    <p:sldId id="479" r:id="rId44"/>
    <p:sldId id="480" r:id="rId45"/>
    <p:sldId id="460" r:id="rId46"/>
    <p:sldId id="465" r:id="rId47"/>
    <p:sldId id="466" r:id="rId48"/>
    <p:sldId id="469" r:id="rId49"/>
    <p:sldId id="470" r:id="rId50"/>
    <p:sldId id="471" r:id="rId51"/>
    <p:sldId id="423" r:id="rId52"/>
    <p:sldId id="373" r:id="rId53"/>
    <p:sldId id="508" r:id="rId54"/>
    <p:sldId id="427" r:id="rId55"/>
    <p:sldId id="425" r:id="rId56"/>
    <p:sldId id="321" r:id="rId57"/>
    <p:sldId id="377" r:id="rId58"/>
    <p:sldId id="497" r:id="rId59"/>
    <p:sldId id="380" r:id="rId60"/>
    <p:sldId id="50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Olson" initials="JO" lastIdx="0" clrIdx="0">
    <p:extLst>
      <p:ext uri="{19B8F6BF-5375-455C-9EA6-DF929625EA0E}">
        <p15:presenceInfo xmlns:p15="http://schemas.microsoft.com/office/powerpoint/2012/main" userId="d3a438c903dea94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EDE"/>
    <a:srgbClr val="CFCBAE"/>
    <a:srgbClr val="C0AAD1"/>
    <a:srgbClr val="C0AAD3"/>
    <a:srgbClr val="F1EDD0"/>
    <a:srgbClr val="EFECCD"/>
    <a:srgbClr val="D1CCAF"/>
    <a:srgbClr val="9BA3C7"/>
    <a:srgbClr val="B3B8D5"/>
    <a:srgbClr val="889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368" autoAdjust="0"/>
    <p:restoredTop sz="88321" autoAdjust="0"/>
  </p:normalViewPr>
  <p:slideViewPr>
    <p:cSldViewPr snapToGrid="0">
      <p:cViewPr varScale="1">
        <p:scale>
          <a:sx n="111" d="100"/>
          <a:sy n="111" d="100"/>
        </p:scale>
        <p:origin x="282" y="10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9" d="100"/>
          <a:sy n="79" d="100"/>
        </p:scale>
        <p:origin x="3882"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barChart>
        <c:barDir val="col"/>
        <c:grouping val="stacked"/>
        <c:varyColors val="0"/>
        <c:ser>
          <c:idx val="0"/>
          <c:order val="0"/>
          <c:tx>
            <c:strRef>
              <c:f>Sheet1!$B$1</c:f>
              <c:strCache>
                <c:ptCount val="1"/>
                <c:pt idx="0">
                  <c:v>Room &amp; Board</c:v>
                </c:pt>
              </c:strCache>
            </c:strRef>
          </c:tx>
          <c:invertIfNegative val="0"/>
          <c:dLbls>
            <c:spPr>
              <a:noFill/>
              <a:ln>
                <a:noFill/>
              </a:ln>
              <a:effectLst/>
            </c:spPr>
            <c:txPr>
              <a:bodyPr wrap="square" lIns="38100" tIns="19050" rIns="38100" bIns="19050" anchor="ctr">
                <a:spAutoFit/>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Private 4-Yr, non-profit: on-campus</c:v>
                </c:pt>
                <c:pt idx="1">
                  <c:v>U of MN Twin Cities: on-campus</c:v>
                </c:pt>
                <c:pt idx="2">
                  <c:v>Private for-profit:  off-campus</c:v>
                </c:pt>
                <c:pt idx="3">
                  <c:v>State University (4yr): on campus</c:v>
                </c:pt>
                <c:pt idx="4">
                  <c:v>State College (2 yr): off-campus</c:v>
                </c:pt>
              </c:strCache>
            </c:strRef>
          </c:cat>
          <c:val>
            <c:numRef>
              <c:f>Sheet1!$B$2:$B$6</c:f>
              <c:numCache>
                <c:formatCode>"$"#,##0_);[Red]\("$"#,##0\)</c:formatCode>
                <c:ptCount val="5"/>
                <c:pt idx="0">
                  <c:v>9021</c:v>
                </c:pt>
                <c:pt idx="1">
                  <c:v>8366</c:v>
                </c:pt>
                <c:pt idx="2">
                  <c:v>9335</c:v>
                </c:pt>
                <c:pt idx="3">
                  <c:v>8182</c:v>
                </c:pt>
                <c:pt idx="4">
                  <c:v>7081</c:v>
                </c:pt>
              </c:numCache>
            </c:numRef>
          </c:val>
          <c:extLst>
            <c:ext xmlns:c16="http://schemas.microsoft.com/office/drawing/2014/chart" uri="{C3380CC4-5D6E-409C-BE32-E72D297353CC}">
              <c16:uniqueId val="{00000000-FA1F-46EA-85C6-933465C340B6}"/>
            </c:ext>
          </c:extLst>
        </c:ser>
        <c:ser>
          <c:idx val="1"/>
          <c:order val="1"/>
          <c:tx>
            <c:strRef>
              <c:f>Sheet1!$C$1</c:f>
              <c:strCache>
                <c:ptCount val="1"/>
                <c:pt idx="0">
                  <c:v>Books &amp; Other expenses</c:v>
                </c:pt>
              </c:strCache>
            </c:strRef>
          </c:tx>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Private 4-Yr, non-profit: on-campus</c:v>
                </c:pt>
                <c:pt idx="1">
                  <c:v>U of MN Twin Cities: on-campus</c:v>
                </c:pt>
                <c:pt idx="2">
                  <c:v>Private for-profit:  off-campus</c:v>
                </c:pt>
                <c:pt idx="3">
                  <c:v>State University (4yr): on campus</c:v>
                </c:pt>
                <c:pt idx="4">
                  <c:v>State College (2 yr): off-campus</c:v>
                </c:pt>
              </c:strCache>
            </c:strRef>
          </c:cat>
          <c:val>
            <c:numRef>
              <c:f>Sheet1!$C$2:$C$6</c:f>
              <c:numCache>
                <c:formatCode>"$"#,##0_);[Red]\("$"#,##0\)</c:formatCode>
                <c:ptCount val="5"/>
                <c:pt idx="0">
                  <c:v>3201</c:v>
                </c:pt>
                <c:pt idx="1">
                  <c:v>3219</c:v>
                </c:pt>
                <c:pt idx="2">
                  <c:v>1510</c:v>
                </c:pt>
                <c:pt idx="3">
                  <c:v>3575</c:v>
                </c:pt>
                <c:pt idx="4">
                  <c:v>2031</c:v>
                </c:pt>
              </c:numCache>
            </c:numRef>
          </c:val>
          <c:extLst>
            <c:ext xmlns:c16="http://schemas.microsoft.com/office/drawing/2014/chart" uri="{C3380CC4-5D6E-409C-BE32-E72D297353CC}">
              <c16:uniqueId val="{00000001-FA1F-46EA-85C6-933465C340B6}"/>
            </c:ext>
          </c:extLst>
        </c:ser>
        <c:ser>
          <c:idx val="2"/>
          <c:order val="2"/>
          <c:tx>
            <c:strRef>
              <c:f>Sheet1!$D$1</c:f>
              <c:strCache>
                <c:ptCount val="1"/>
                <c:pt idx="0">
                  <c:v>Tuition &amp; Fees</c:v>
                </c:pt>
              </c:strCache>
            </c:strRef>
          </c:tx>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Private 4-Yr, non-profit: on-campus</c:v>
                </c:pt>
                <c:pt idx="1">
                  <c:v>U of MN Twin Cities: on-campus</c:v>
                </c:pt>
                <c:pt idx="2">
                  <c:v>Private for-profit:  off-campus</c:v>
                </c:pt>
                <c:pt idx="3">
                  <c:v>State University (4yr): on campus</c:v>
                </c:pt>
                <c:pt idx="4">
                  <c:v>State College (2 yr): off-campus</c:v>
                </c:pt>
              </c:strCache>
            </c:strRef>
          </c:cat>
          <c:val>
            <c:numRef>
              <c:f>Sheet1!$D$2:$D$6</c:f>
              <c:numCache>
                <c:formatCode>"$"#,##0_);[Red]\("$"#,##0\)</c:formatCode>
                <c:ptCount val="5"/>
                <c:pt idx="0">
                  <c:v>33571</c:v>
                </c:pt>
                <c:pt idx="1">
                  <c:v>16334</c:v>
                </c:pt>
                <c:pt idx="2">
                  <c:v>13017</c:v>
                </c:pt>
                <c:pt idx="3">
                  <c:v>8484</c:v>
                </c:pt>
                <c:pt idx="4">
                  <c:v>5413</c:v>
                </c:pt>
              </c:numCache>
            </c:numRef>
          </c:val>
          <c:extLst>
            <c:ext xmlns:c16="http://schemas.microsoft.com/office/drawing/2014/chart" uri="{C3380CC4-5D6E-409C-BE32-E72D297353CC}">
              <c16:uniqueId val="{00000002-FA1F-46EA-85C6-933465C340B6}"/>
            </c:ext>
          </c:extLst>
        </c:ser>
        <c:dLbls>
          <c:showLegendKey val="0"/>
          <c:showVal val="0"/>
          <c:showCatName val="0"/>
          <c:showSerName val="0"/>
          <c:showPercent val="0"/>
          <c:showBubbleSize val="0"/>
        </c:dLbls>
        <c:gapWidth val="25"/>
        <c:overlap val="100"/>
        <c:axId val="72938704"/>
        <c:axId val="72939264"/>
      </c:barChart>
      <c:lineChart>
        <c:grouping val="standard"/>
        <c:varyColors val="0"/>
        <c:ser>
          <c:idx val="3"/>
          <c:order val="3"/>
          <c:tx>
            <c:strRef>
              <c:f>Sheet1!$E$1</c:f>
              <c:strCache>
                <c:ptCount val="1"/>
                <c:pt idx="0">
                  <c:v>Total</c:v>
                </c:pt>
              </c:strCache>
            </c:strRef>
          </c:tx>
          <c:spPr>
            <a:ln w="47625">
              <a:noFill/>
            </a:ln>
          </c:spPr>
          <c:marker>
            <c:symbol val="none"/>
          </c:marker>
          <c:dLbls>
            <c:dLbl>
              <c:idx val="0"/>
              <c:layout>
                <c:manualLayout>
                  <c:x val="-6.3271604938271636E-2"/>
                  <c:y val="-3.6529680365296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1F-46EA-85C6-933465C340B6}"/>
                </c:ext>
              </c:extLst>
            </c:dLbl>
            <c:dLbl>
              <c:idx val="1"/>
              <c:layout>
                <c:manualLayout>
                  <c:x val="-5.4012345679012287E-2"/>
                  <c:y val="-3.8812785388127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1F-46EA-85C6-933465C340B6}"/>
                </c:ext>
              </c:extLst>
            </c:dLbl>
            <c:dLbl>
              <c:idx val="2"/>
              <c:layout>
                <c:manualLayout>
                  <c:x val="-6.4814814814814811E-2"/>
                  <c:y val="-3.4246575342465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1F-46EA-85C6-933465C340B6}"/>
                </c:ext>
              </c:extLst>
            </c:dLbl>
            <c:dLbl>
              <c:idx val="3"/>
              <c:layout>
                <c:manualLayout>
                  <c:x val="-6.4814814814814811E-2"/>
                  <c:y val="-3.6529680365296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1F-46EA-85C6-933465C340B6}"/>
                </c:ext>
              </c:extLst>
            </c:dLbl>
            <c:dLbl>
              <c:idx val="4"/>
              <c:layout>
                <c:manualLayout>
                  <c:x val="-4.9382716049382713E-2"/>
                  <c:y val="-4.109589041095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1F-46EA-85C6-933465C340B6}"/>
                </c:ext>
              </c:extLst>
            </c:dLbl>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Private 4-Yr, non-profit: on-campus</c:v>
                </c:pt>
                <c:pt idx="1">
                  <c:v>U of MN Twin Cities: on-campus</c:v>
                </c:pt>
                <c:pt idx="2">
                  <c:v>Private for-profit:  off-campus</c:v>
                </c:pt>
                <c:pt idx="3">
                  <c:v>State University (4yr): on campus</c:v>
                </c:pt>
                <c:pt idx="4">
                  <c:v>State College (2 yr): off-campus</c:v>
                </c:pt>
              </c:strCache>
            </c:strRef>
          </c:cat>
          <c:val>
            <c:numRef>
              <c:f>Sheet1!$E$2:$E$6</c:f>
              <c:numCache>
                <c:formatCode>"$"#,##0_);[Red]\("$"#,##0\)</c:formatCode>
                <c:ptCount val="5"/>
                <c:pt idx="0">
                  <c:v>45793</c:v>
                </c:pt>
                <c:pt idx="1">
                  <c:v>27919</c:v>
                </c:pt>
                <c:pt idx="2">
                  <c:v>23862</c:v>
                </c:pt>
                <c:pt idx="3">
                  <c:v>20241</c:v>
                </c:pt>
                <c:pt idx="4">
                  <c:v>14525</c:v>
                </c:pt>
              </c:numCache>
            </c:numRef>
          </c:val>
          <c:smooth val="0"/>
          <c:extLst>
            <c:ext xmlns:c16="http://schemas.microsoft.com/office/drawing/2014/chart" uri="{C3380CC4-5D6E-409C-BE32-E72D297353CC}">
              <c16:uniqueId val="{00000008-FA1F-46EA-85C6-933465C340B6}"/>
            </c:ext>
          </c:extLst>
        </c:ser>
        <c:dLbls>
          <c:showLegendKey val="0"/>
          <c:showVal val="0"/>
          <c:showCatName val="0"/>
          <c:showSerName val="0"/>
          <c:showPercent val="0"/>
          <c:showBubbleSize val="0"/>
        </c:dLbls>
        <c:marker val="1"/>
        <c:smooth val="0"/>
        <c:axId val="72938704"/>
        <c:axId val="72939264"/>
      </c:lineChart>
      <c:catAx>
        <c:axId val="72938704"/>
        <c:scaling>
          <c:orientation val="minMax"/>
        </c:scaling>
        <c:delete val="0"/>
        <c:axPos val="b"/>
        <c:numFmt formatCode="General" sourceLinked="0"/>
        <c:majorTickMark val="out"/>
        <c:minorTickMark val="none"/>
        <c:tickLblPos val="nextTo"/>
        <c:txPr>
          <a:bodyPr/>
          <a:lstStyle/>
          <a:p>
            <a:pPr>
              <a:defRPr sz="2000"/>
            </a:pPr>
            <a:endParaRPr lang="en-US"/>
          </a:p>
        </c:txPr>
        <c:crossAx val="72939264"/>
        <c:crosses val="autoZero"/>
        <c:auto val="1"/>
        <c:lblAlgn val="ctr"/>
        <c:lblOffset val="100"/>
        <c:noMultiLvlLbl val="0"/>
      </c:catAx>
      <c:valAx>
        <c:axId val="72939264"/>
        <c:scaling>
          <c:orientation val="minMax"/>
        </c:scaling>
        <c:delete val="0"/>
        <c:axPos val="l"/>
        <c:majorGridlines/>
        <c:numFmt formatCode="&quot;$&quot;#,##0_);[Red]\(&quot;$&quot;#,##0\)" sourceLinked="1"/>
        <c:majorTickMark val="out"/>
        <c:minorTickMark val="none"/>
        <c:tickLblPos val="nextTo"/>
        <c:crossAx val="72938704"/>
        <c:crosses val="autoZero"/>
        <c:crossBetween val="between"/>
      </c:valAx>
    </c:plotArea>
    <c:legend>
      <c:legendPos val="r"/>
      <c:layout>
        <c:manualLayout>
          <c:xMode val="edge"/>
          <c:yMode val="edge"/>
          <c:x val="0.67143626493480135"/>
          <c:y val="3.3535509148312978E-2"/>
          <c:w val="0.32663719210357006"/>
          <c:h val="0.17033873483205902"/>
        </c:manualLayout>
      </c:layout>
      <c:overlay val="1"/>
      <c:txPr>
        <a:bodyPr/>
        <a:lstStyle/>
        <a:p>
          <a:pPr>
            <a:defRPr sz="18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PowerPoint]Sheet2!PivotTable3</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pattFill prst="pct70">
            <a:fgClr>
              <a:schemeClr val="accent6"/>
            </a:fgClr>
            <a:bgClr>
              <a:schemeClr val="bg1"/>
            </a:bgClr>
          </a:pattFill>
          <a:ln>
            <a:noFill/>
          </a:ln>
          <a:effectLst/>
        </c:spPr>
        <c:marker>
          <c:symbol val="none"/>
        </c:marker>
      </c:pivotFmt>
      <c:pivotFmt>
        <c:idx val="6"/>
        <c:spPr>
          <a:pattFill prst="dkUpDiag">
            <a:fgClr>
              <a:schemeClr val="accent2"/>
            </a:fgClr>
            <a:bgClr>
              <a:schemeClr val="bg1"/>
            </a:bgClr>
          </a:pattFill>
          <a:ln>
            <a:noFill/>
          </a:ln>
          <a:effectLst/>
        </c:spPr>
        <c:marker>
          <c:symbol val="none"/>
        </c:marker>
      </c:pivotFmt>
      <c:pivotFmt>
        <c:idx val="7"/>
        <c:spPr>
          <a:solidFill>
            <a:schemeClr val="accent1"/>
          </a:solidFill>
          <a:ln>
            <a:noFill/>
          </a:ln>
          <a:effectLst/>
        </c:spPr>
        <c:marker>
          <c:symbol val="none"/>
        </c:marker>
      </c:pivotFmt>
      <c:pivotFmt>
        <c:idx val="8"/>
        <c:spPr>
          <a:solidFill>
            <a:srgbClr val="0070C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Sheet2!$B$4</c:f>
              <c:strCache>
                <c:ptCount val="1"/>
                <c:pt idx="0">
                  <c:v>Min of 1819 Resident Tuition &amp; Fees</c:v>
                </c:pt>
              </c:strCache>
            </c:strRef>
          </c:tx>
          <c:spPr>
            <a:solidFill>
              <a:schemeClr val="accent1"/>
            </a:solidFill>
            <a:ln>
              <a:noFill/>
            </a:ln>
            <a:effectLst/>
          </c:spPr>
          <c:invertIfNegative val="0"/>
          <c:cat>
            <c:strRef>
              <c:f>Sheet2!$A$5:$A$10</c:f>
              <c:strCache>
                <c:ptCount val="5"/>
                <c:pt idx="0">
                  <c:v>Community &amp; Technical College</c:v>
                </c:pt>
                <c:pt idx="1">
                  <c:v>Private Career Schools &amp; Colleges</c:v>
                </c:pt>
                <c:pt idx="2">
                  <c:v>Private Non-profit Colleges &amp; Universities</c:v>
                </c:pt>
                <c:pt idx="3">
                  <c:v>State Universities</c:v>
                </c:pt>
                <c:pt idx="4">
                  <c:v>University of Minnesota</c:v>
                </c:pt>
              </c:strCache>
            </c:strRef>
          </c:cat>
          <c:val>
            <c:numRef>
              <c:f>Sheet2!$B$5:$B$10</c:f>
              <c:numCache>
                <c:formatCode>"$"#,##0</c:formatCode>
                <c:ptCount val="5"/>
                <c:pt idx="0">
                  <c:v>5041</c:v>
                </c:pt>
                <c:pt idx="1">
                  <c:v>5040</c:v>
                </c:pt>
                <c:pt idx="2">
                  <c:v>12630</c:v>
                </c:pt>
                <c:pt idx="3">
                  <c:v>7879</c:v>
                </c:pt>
                <c:pt idx="4">
                  <c:v>11822</c:v>
                </c:pt>
              </c:numCache>
            </c:numRef>
          </c:val>
          <c:extLst>
            <c:ext xmlns:c16="http://schemas.microsoft.com/office/drawing/2014/chart" uri="{C3380CC4-5D6E-409C-BE32-E72D297353CC}">
              <c16:uniqueId val="{00000000-7978-4053-92B0-ACDE7ADD2594}"/>
            </c:ext>
          </c:extLst>
        </c:ser>
        <c:ser>
          <c:idx val="1"/>
          <c:order val="1"/>
          <c:tx>
            <c:strRef>
              <c:f>Sheet2!$C$4</c:f>
              <c:strCache>
                <c:ptCount val="1"/>
                <c:pt idx="0">
                  <c:v>Average of 1819 Resident Tuition &amp; Fees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Sheet2!$A$5:$A$10</c:f>
              <c:strCache>
                <c:ptCount val="5"/>
                <c:pt idx="0">
                  <c:v>Community &amp; Technical College</c:v>
                </c:pt>
                <c:pt idx="1">
                  <c:v>Private Career Schools &amp; Colleges</c:v>
                </c:pt>
                <c:pt idx="2">
                  <c:v>Private Non-profit Colleges &amp; Universities</c:v>
                </c:pt>
                <c:pt idx="3">
                  <c:v>State Universities</c:v>
                </c:pt>
                <c:pt idx="4">
                  <c:v>University of Minnesota</c:v>
                </c:pt>
              </c:strCache>
            </c:strRef>
          </c:cat>
          <c:val>
            <c:numRef>
              <c:f>Sheet2!$C$5:$C$10</c:f>
              <c:numCache>
                <c:formatCode>"$"#,##0</c:formatCode>
                <c:ptCount val="5"/>
                <c:pt idx="0">
                  <c:v>5441.2666666666664</c:v>
                </c:pt>
                <c:pt idx="1">
                  <c:v>11526.842105263158</c:v>
                </c:pt>
                <c:pt idx="2">
                  <c:v>33875.56</c:v>
                </c:pt>
                <c:pt idx="3">
                  <c:v>8521.1428571428569</c:v>
                </c:pt>
                <c:pt idx="4">
                  <c:v>13315.75</c:v>
                </c:pt>
              </c:numCache>
            </c:numRef>
          </c:val>
          <c:extLst>
            <c:ext xmlns:c16="http://schemas.microsoft.com/office/drawing/2014/chart" uri="{C3380CC4-5D6E-409C-BE32-E72D297353CC}">
              <c16:uniqueId val="{00000001-7978-4053-92B0-ACDE7ADD2594}"/>
            </c:ext>
          </c:extLst>
        </c:ser>
        <c:ser>
          <c:idx val="2"/>
          <c:order val="2"/>
          <c:tx>
            <c:strRef>
              <c:f>Sheet2!$D$4</c:f>
              <c:strCache>
                <c:ptCount val="1"/>
                <c:pt idx="0">
                  <c:v>Max of 1819 Resident Tuition &amp; Fees</c:v>
                </c:pt>
              </c:strCache>
            </c:strRef>
          </c:tx>
          <c:spPr>
            <a:solidFill>
              <a:schemeClr val="accent3"/>
            </a:solidFill>
            <a:ln>
              <a:noFill/>
            </a:ln>
            <a:effectLst/>
          </c:spPr>
          <c:invertIfNegative val="0"/>
          <c:cat>
            <c:strRef>
              <c:f>Sheet2!$A$5:$A$10</c:f>
              <c:strCache>
                <c:ptCount val="5"/>
                <c:pt idx="0">
                  <c:v>Community &amp; Technical College</c:v>
                </c:pt>
                <c:pt idx="1">
                  <c:v>Private Career Schools &amp; Colleges</c:v>
                </c:pt>
                <c:pt idx="2">
                  <c:v>Private Non-profit Colleges &amp; Universities</c:v>
                </c:pt>
                <c:pt idx="3">
                  <c:v>State Universities</c:v>
                </c:pt>
                <c:pt idx="4">
                  <c:v>University of Minnesota</c:v>
                </c:pt>
              </c:strCache>
            </c:strRef>
          </c:cat>
          <c:val>
            <c:numRef>
              <c:f>Sheet2!$D$5:$D$10</c:f>
              <c:numCache>
                <c:formatCode>"$"#,##0</c:formatCode>
                <c:ptCount val="5"/>
                <c:pt idx="0">
                  <c:v>5910</c:v>
                </c:pt>
                <c:pt idx="1">
                  <c:v>19550</c:v>
                </c:pt>
                <c:pt idx="2">
                  <c:v>54759</c:v>
                </c:pt>
                <c:pt idx="3">
                  <c:v>9426</c:v>
                </c:pt>
                <c:pt idx="4">
                  <c:v>14760</c:v>
                </c:pt>
              </c:numCache>
            </c:numRef>
          </c:val>
          <c:extLst>
            <c:ext xmlns:c16="http://schemas.microsoft.com/office/drawing/2014/chart" uri="{C3380CC4-5D6E-409C-BE32-E72D297353CC}">
              <c16:uniqueId val="{00000002-7978-4053-92B0-ACDE7ADD2594}"/>
            </c:ext>
          </c:extLst>
        </c:ser>
        <c:dLbls>
          <c:showLegendKey val="0"/>
          <c:showVal val="0"/>
          <c:showCatName val="0"/>
          <c:showSerName val="0"/>
          <c:showPercent val="0"/>
          <c:showBubbleSize val="0"/>
        </c:dLbls>
        <c:gapWidth val="219"/>
        <c:overlap val="-27"/>
        <c:axId val="1265467088"/>
        <c:axId val="1265469168"/>
      </c:barChart>
      <c:catAx>
        <c:axId val="126546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65469168"/>
        <c:crosses val="autoZero"/>
        <c:auto val="1"/>
        <c:lblAlgn val="ctr"/>
        <c:lblOffset val="100"/>
        <c:noMultiLvlLbl val="0"/>
      </c:catAx>
      <c:valAx>
        <c:axId val="1265469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65467088"/>
        <c:crosses val="autoZero"/>
        <c:crossBetween val="between"/>
      </c:valAx>
      <c:spPr>
        <a:noFill/>
        <a:ln>
          <a:noFill/>
        </a:ln>
        <a:effectLst/>
      </c:spPr>
    </c:plotArea>
    <c:legend>
      <c:legendPos val="r"/>
      <c:layout>
        <c:manualLayout>
          <c:xMode val="edge"/>
          <c:yMode val="edge"/>
          <c:x val="0.68285424034160713"/>
          <c:y val="4.2865311003740476E-2"/>
          <c:w val="0.30156401864812055"/>
          <c:h val="0.1382328692323048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Median usual weekly earnings ($)</c:v>
                </c:pt>
              </c:strCache>
            </c:strRef>
          </c:tx>
          <c:spPr>
            <a:solidFill>
              <a:schemeClr val="accent2"/>
            </a:solidFill>
            <a:ln>
              <a:noFill/>
            </a:ln>
            <a:effectLst/>
          </c:spPr>
          <c:invertIfNegative val="0"/>
          <c:dLbls>
            <c:dLbl>
              <c:idx val="4"/>
              <c:layout>
                <c:manualLayout>
                  <c:x val="1.3059574488213689E-2"/>
                  <c:y val="9.2664092664092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4D-4479-BD1C-4904593273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Doctoral degree</c:v>
                </c:pt>
                <c:pt idx="1">
                  <c:v>Professional degree</c:v>
                </c:pt>
                <c:pt idx="2">
                  <c:v>Master's degree</c:v>
                </c:pt>
                <c:pt idx="3">
                  <c:v>Bachelor's degree</c:v>
                </c:pt>
                <c:pt idx="4">
                  <c:v>Associate's degree</c:v>
                </c:pt>
                <c:pt idx="5">
                  <c:v>Some college, no degree</c:v>
                </c:pt>
                <c:pt idx="6">
                  <c:v>High school diploma</c:v>
                </c:pt>
                <c:pt idx="7">
                  <c:v>Less than a high school diploma</c:v>
                </c:pt>
              </c:strCache>
            </c:strRef>
          </c:cat>
          <c:val>
            <c:numRef>
              <c:f>Sheet1!$C$2:$C$9</c:f>
              <c:numCache>
                <c:formatCode>"$"#,##0_);[Red]\("$"#,##0\)</c:formatCode>
                <c:ptCount val="8"/>
                <c:pt idx="0">
                  <c:v>1743</c:v>
                </c:pt>
                <c:pt idx="1">
                  <c:v>1836</c:v>
                </c:pt>
                <c:pt idx="2">
                  <c:v>1401</c:v>
                </c:pt>
                <c:pt idx="3">
                  <c:v>1173</c:v>
                </c:pt>
                <c:pt idx="4">
                  <c:v>836</c:v>
                </c:pt>
                <c:pt idx="5">
                  <c:v>774</c:v>
                </c:pt>
                <c:pt idx="6">
                  <c:v>712</c:v>
                </c:pt>
                <c:pt idx="7">
                  <c:v>520</c:v>
                </c:pt>
              </c:numCache>
            </c:numRef>
          </c:val>
          <c:extLst>
            <c:ext xmlns:c16="http://schemas.microsoft.com/office/drawing/2014/chart" uri="{C3380CC4-5D6E-409C-BE32-E72D297353CC}">
              <c16:uniqueId val="{00000001-9131-4111-938A-D14D5DBE2BC8}"/>
            </c:ext>
          </c:extLst>
        </c:ser>
        <c:dLbls>
          <c:showLegendKey val="0"/>
          <c:showVal val="0"/>
          <c:showCatName val="0"/>
          <c:showSerName val="0"/>
          <c:showPercent val="0"/>
          <c:showBubbleSize val="0"/>
        </c:dLbls>
        <c:gapWidth val="219"/>
        <c:axId val="73059040"/>
        <c:axId val="73059600"/>
      </c:barChart>
      <c:lineChart>
        <c:grouping val="standard"/>
        <c:varyColors val="0"/>
        <c:ser>
          <c:idx val="0"/>
          <c:order val="0"/>
          <c:tx>
            <c:strRef>
              <c:f>Sheet1!$B$1</c:f>
              <c:strCache>
                <c:ptCount val="1"/>
                <c:pt idx="0">
                  <c:v>Unemployment rate (%)</c:v>
                </c:pt>
              </c:strCache>
            </c:strRef>
          </c:tx>
          <c:spPr>
            <a:ln w="28575" cap="rnd">
              <a:solidFill>
                <a:schemeClr val="accent1"/>
              </a:solidFill>
              <a:round/>
            </a:ln>
            <a:effectLst/>
          </c:spPr>
          <c:marker>
            <c:symbol val="square"/>
            <c:size val="6"/>
            <c:spPr>
              <a:solidFill>
                <a:schemeClr val="accent1"/>
              </a:solidFill>
              <a:ln w="9525">
                <a:solidFill>
                  <a:schemeClr val="accent1"/>
                </a:solidFill>
              </a:ln>
              <a:effectLst/>
            </c:spPr>
          </c:marker>
          <c:dLbls>
            <c:dLbl>
              <c:idx val="0"/>
              <c:layout>
                <c:manualLayout>
                  <c:x val="-7.8301020251475298E-2"/>
                  <c:y val="2.617587249258445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131-4111-938A-D14D5DBE2BC8}"/>
                </c:ext>
              </c:extLst>
            </c:dLbl>
            <c:dLbl>
              <c:idx val="7"/>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131-4111-938A-D14D5DBE2B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Doctoral degree</c:v>
                </c:pt>
                <c:pt idx="1">
                  <c:v>Professional degree</c:v>
                </c:pt>
                <c:pt idx="2">
                  <c:v>Master's degree</c:v>
                </c:pt>
                <c:pt idx="3">
                  <c:v>Bachelor's degree</c:v>
                </c:pt>
                <c:pt idx="4">
                  <c:v>Associate's degree</c:v>
                </c:pt>
                <c:pt idx="5">
                  <c:v>Some college, no degree</c:v>
                </c:pt>
                <c:pt idx="6">
                  <c:v>High school diploma</c:v>
                </c:pt>
                <c:pt idx="7">
                  <c:v>Less than a high school diploma</c:v>
                </c:pt>
              </c:strCache>
            </c:strRef>
          </c:cat>
          <c:val>
            <c:numRef>
              <c:f>Sheet1!$B$2:$B$9</c:f>
              <c:numCache>
                <c:formatCode>0.0%</c:formatCode>
                <c:ptCount val="8"/>
                <c:pt idx="0">
                  <c:v>1.4999999999999999E-2</c:v>
                </c:pt>
                <c:pt idx="1">
                  <c:v>1.4999999999999999E-2</c:v>
                </c:pt>
                <c:pt idx="2">
                  <c:v>2.1999999999999999E-2</c:v>
                </c:pt>
                <c:pt idx="3">
                  <c:v>2.5000000000000001E-2</c:v>
                </c:pt>
                <c:pt idx="4">
                  <c:v>3.4000000000000002E-2</c:v>
                </c:pt>
                <c:pt idx="5">
                  <c:v>0.04</c:v>
                </c:pt>
                <c:pt idx="6">
                  <c:v>4.5999999999999999E-2</c:v>
                </c:pt>
                <c:pt idx="7">
                  <c:v>6.5000000000000002E-2</c:v>
                </c:pt>
              </c:numCache>
            </c:numRef>
          </c:val>
          <c:smooth val="0"/>
          <c:extLst>
            <c:ext xmlns:c16="http://schemas.microsoft.com/office/drawing/2014/chart" uri="{C3380CC4-5D6E-409C-BE32-E72D297353CC}">
              <c16:uniqueId val="{00000000-9131-4111-938A-D14D5DBE2BC8}"/>
            </c:ext>
          </c:extLst>
        </c:ser>
        <c:dLbls>
          <c:showLegendKey val="0"/>
          <c:showVal val="0"/>
          <c:showCatName val="0"/>
          <c:showSerName val="0"/>
          <c:showPercent val="0"/>
          <c:showBubbleSize val="0"/>
        </c:dLbls>
        <c:marker val="1"/>
        <c:smooth val="0"/>
        <c:axId val="73060720"/>
        <c:axId val="73060160"/>
      </c:lineChart>
      <c:catAx>
        <c:axId val="730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059600"/>
        <c:crosses val="autoZero"/>
        <c:auto val="1"/>
        <c:lblAlgn val="ctr"/>
        <c:lblOffset val="100"/>
        <c:noMultiLvlLbl val="0"/>
      </c:catAx>
      <c:valAx>
        <c:axId val="73059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Median</a:t>
                </a:r>
                <a:r>
                  <a:rPr lang="en-US" sz="1600" baseline="0" dirty="0"/>
                  <a:t> usual weekly earnings</a:t>
                </a:r>
                <a:endParaRPr lang="en-US" sz="1600"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059040"/>
        <c:crosses val="autoZero"/>
        <c:crossBetween val="between"/>
      </c:valAx>
      <c:valAx>
        <c:axId val="73060160"/>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Unemployment Rate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060720"/>
        <c:crosses val="max"/>
        <c:crossBetween val="between"/>
      </c:valAx>
      <c:catAx>
        <c:axId val="73060720"/>
        <c:scaling>
          <c:orientation val="minMax"/>
        </c:scaling>
        <c:delete val="1"/>
        <c:axPos val="b"/>
        <c:numFmt formatCode="General" sourceLinked="1"/>
        <c:majorTickMark val="out"/>
        <c:minorTickMark val="none"/>
        <c:tickLblPos val="nextTo"/>
        <c:crossAx val="73060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113114554241399"/>
          <c:y val="3.5991824677303795E-2"/>
          <c:w val="0.35803970353798226"/>
          <c:h val="0.78845257568266602"/>
        </c:manualLayout>
      </c:layout>
      <c:barChart>
        <c:barDir val="bar"/>
        <c:grouping val="clustered"/>
        <c:varyColors val="0"/>
        <c:ser>
          <c:idx val="0"/>
          <c:order val="0"/>
          <c:tx>
            <c:strRef>
              <c:f>Sheet1!$B$1</c:f>
              <c:strCache>
                <c:ptCount val="1"/>
                <c:pt idx="0">
                  <c:v>% Taking Action</c:v>
                </c:pt>
              </c:strCache>
            </c:strRef>
          </c:tx>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5-600F-4F7B-B3C0-6E57DDAB6AA8}"/>
              </c:ext>
            </c:extLst>
          </c:dPt>
          <c:dPt>
            <c:idx val="4"/>
            <c:invertIfNegative val="0"/>
            <c:bubble3D val="0"/>
            <c:spPr>
              <a:solidFill>
                <a:schemeClr val="tx1"/>
              </a:solidFill>
              <a:ln>
                <a:noFill/>
              </a:ln>
              <a:effectLst/>
            </c:spPr>
            <c:extLst>
              <c:ext xmlns:c16="http://schemas.microsoft.com/office/drawing/2014/chart" uri="{C3380CC4-5D6E-409C-BE32-E72D297353CC}">
                <c16:uniqueId val="{00000003-600F-4F7B-B3C0-6E57DDAB6AA8}"/>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4-600F-4F7B-B3C0-6E57DDAB6AA8}"/>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2-600F-4F7B-B3C0-6E57DDAB6AA8}"/>
              </c:ext>
            </c:extLst>
          </c:dPt>
          <c:dPt>
            <c:idx val="7"/>
            <c:invertIfNegative val="0"/>
            <c:bubble3D val="0"/>
            <c:spPr>
              <a:solidFill>
                <a:srgbClr val="00B050"/>
              </a:solidFill>
              <a:ln>
                <a:noFill/>
              </a:ln>
              <a:effectLst/>
            </c:spPr>
            <c:extLst>
              <c:ext xmlns:c16="http://schemas.microsoft.com/office/drawing/2014/chart" uri="{C3380CC4-5D6E-409C-BE32-E72D297353CC}">
                <c16:uniqueId val="{00000001-600F-4F7B-B3C0-6E57DDAB6AA8}"/>
              </c:ext>
            </c:extLst>
          </c:dPt>
          <c:dPt>
            <c:idx val="8"/>
            <c:invertIfNegative val="0"/>
            <c:bubble3D val="0"/>
            <c:spPr>
              <a:solidFill>
                <a:schemeClr val="tx1"/>
              </a:solidFill>
              <a:ln>
                <a:noFill/>
              </a:ln>
              <a:effectLst/>
            </c:spPr>
            <c:extLst>
              <c:ext xmlns:c16="http://schemas.microsoft.com/office/drawing/2014/chart" uri="{C3380CC4-5D6E-409C-BE32-E72D297353CC}">
                <c16:uniqueId val="{00000000-600F-4F7B-B3C0-6E57DDAB6A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Student reduced class hours</c:v>
                </c:pt>
                <c:pt idx="1">
                  <c:v>Student changes to more marketable major</c:v>
                </c:pt>
                <c:pt idx="2">
                  <c:v>Student enrolls in accelerated program</c:v>
                </c:pt>
                <c:pt idx="3">
                  <c:v>Parent work more</c:v>
                </c:pt>
                <c:pt idx="4">
                  <c:v>Parent reduced personal spending</c:v>
                </c:pt>
                <c:pt idx="5">
                  <c:v>Student adds a roommate (if not living at home)</c:v>
                </c:pt>
                <c:pt idx="6">
                  <c:v>Students Live at Home</c:v>
                </c:pt>
                <c:pt idx="7">
                  <c:v>Student work more</c:v>
                </c:pt>
                <c:pt idx="8">
                  <c:v>Student reduced personal spending</c:v>
                </c:pt>
              </c:strCache>
            </c:strRef>
          </c:cat>
          <c:val>
            <c:numRef>
              <c:f>Sheet1!$B$2:$B$10</c:f>
              <c:numCache>
                <c:formatCode>0%</c:formatCode>
                <c:ptCount val="9"/>
                <c:pt idx="0">
                  <c:v>0.15</c:v>
                </c:pt>
                <c:pt idx="1">
                  <c:v>0.18</c:v>
                </c:pt>
                <c:pt idx="2">
                  <c:v>0.26</c:v>
                </c:pt>
                <c:pt idx="3">
                  <c:v>0.3</c:v>
                </c:pt>
                <c:pt idx="4">
                  <c:v>0.47</c:v>
                </c:pt>
                <c:pt idx="5">
                  <c:v>0.47</c:v>
                </c:pt>
                <c:pt idx="6">
                  <c:v>0.5</c:v>
                </c:pt>
                <c:pt idx="7">
                  <c:v>0.5</c:v>
                </c:pt>
                <c:pt idx="8">
                  <c:v>0.68</c:v>
                </c:pt>
              </c:numCache>
            </c:numRef>
          </c:val>
          <c:extLst>
            <c:ext xmlns:c16="http://schemas.microsoft.com/office/drawing/2014/chart" uri="{C3380CC4-5D6E-409C-BE32-E72D297353CC}">
              <c16:uniqueId val="{00000000-F9C7-4D1B-B517-17CDB4E89DAF}"/>
            </c:ext>
          </c:extLst>
        </c:ser>
        <c:dLbls>
          <c:showLegendKey val="0"/>
          <c:showVal val="0"/>
          <c:showCatName val="0"/>
          <c:showSerName val="0"/>
          <c:showPercent val="0"/>
          <c:showBubbleSize val="0"/>
        </c:dLbls>
        <c:gapWidth val="182"/>
        <c:axId val="75034240"/>
        <c:axId val="75034800"/>
      </c:barChart>
      <c:catAx>
        <c:axId val="75034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5034800"/>
        <c:crosses val="autoZero"/>
        <c:auto val="1"/>
        <c:lblAlgn val="ctr"/>
        <c:lblOffset val="100"/>
        <c:noMultiLvlLbl val="0"/>
      </c:catAx>
      <c:valAx>
        <c:axId val="750348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34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30115847588032E-2"/>
          <c:y val="3.8007601918089037E-2"/>
          <c:w val="0.59013153328178802"/>
          <c:h val="0.78239557109955649"/>
        </c:manualLayout>
      </c:layout>
      <c:barChart>
        <c:barDir val="col"/>
        <c:grouping val="stacked"/>
        <c:varyColors val="0"/>
        <c:ser>
          <c:idx val="0"/>
          <c:order val="0"/>
          <c:tx>
            <c:strRef>
              <c:f>Sheet1!$B$1</c:f>
              <c:strCache>
                <c:ptCount val="1"/>
                <c:pt idx="0">
                  <c:v>Scholarships &amp; grants, Relatives &amp; Friends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2014-15</c:v>
                </c:pt>
                <c:pt idx="1">
                  <c:v>2015-16</c:v>
                </c:pt>
                <c:pt idx="2">
                  <c:v>2016-17</c:v>
                </c:pt>
              </c:strCache>
            </c:strRef>
          </c:cat>
          <c:val>
            <c:numRef>
              <c:f>Sheet1!$B$2:$B$6</c:f>
              <c:numCache>
                <c:formatCode>0%</c:formatCode>
                <c:ptCount val="3"/>
                <c:pt idx="0">
                  <c:v>0.35</c:v>
                </c:pt>
                <c:pt idx="1">
                  <c:v>0.39</c:v>
                </c:pt>
                <c:pt idx="2">
                  <c:v>0.38999999999999996</c:v>
                </c:pt>
              </c:numCache>
            </c:numRef>
          </c:val>
          <c:extLst>
            <c:ext xmlns:c16="http://schemas.microsoft.com/office/drawing/2014/chart" uri="{C3380CC4-5D6E-409C-BE32-E72D297353CC}">
              <c16:uniqueId val="{00000000-3C78-4306-B1A0-6D456773E66E}"/>
            </c:ext>
          </c:extLst>
        </c:ser>
        <c:ser>
          <c:idx val="1"/>
          <c:order val="1"/>
          <c:tx>
            <c:strRef>
              <c:f>Sheet1!$C$1</c:f>
              <c:strCache>
                <c:ptCount val="1"/>
                <c:pt idx="0">
                  <c:v>Income &amp; Savings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2014-15</c:v>
                </c:pt>
                <c:pt idx="1">
                  <c:v>2015-16</c:v>
                </c:pt>
                <c:pt idx="2">
                  <c:v>2016-17</c:v>
                </c:pt>
              </c:strCache>
            </c:strRef>
          </c:cat>
          <c:val>
            <c:numRef>
              <c:f>Sheet1!$C$2:$C$6</c:f>
              <c:numCache>
                <c:formatCode>0%</c:formatCode>
                <c:ptCount val="3"/>
                <c:pt idx="0">
                  <c:v>0.43</c:v>
                </c:pt>
                <c:pt idx="1">
                  <c:v>0.41</c:v>
                </c:pt>
                <c:pt idx="2">
                  <c:v>0.34</c:v>
                </c:pt>
              </c:numCache>
            </c:numRef>
          </c:val>
          <c:extLst>
            <c:ext xmlns:c16="http://schemas.microsoft.com/office/drawing/2014/chart" uri="{C3380CC4-5D6E-409C-BE32-E72D297353CC}">
              <c16:uniqueId val="{00000001-3C78-4306-B1A0-6D456773E66E}"/>
            </c:ext>
          </c:extLst>
        </c:ser>
        <c:ser>
          <c:idx val="2"/>
          <c:order val="2"/>
          <c:tx>
            <c:strRef>
              <c:f>Sheet1!$D$1</c:f>
              <c:strCache>
                <c:ptCount val="1"/>
                <c:pt idx="0">
                  <c:v>Borrowing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2014-15</c:v>
                </c:pt>
                <c:pt idx="1">
                  <c:v>2015-16</c:v>
                </c:pt>
                <c:pt idx="2">
                  <c:v>2016-17</c:v>
                </c:pt>
              </c:strCache>
            </c:strRef>
          </c:cat>
          <c:val>
            <c:numRef>
              <c:f>Sheet1!$D$2:$D$6</c:f>
              <c:numCache>
                <c:formatCode>0%</c:formatCode>
                <c:ptCount val="3"/>
                <c:pt idx="0">
                  <c:v>0.22</c:v>
                </c:pt>
                <c:pt idx="1">
                  <c:v>0.2</c:v>
                </c:pt>
                <c:pt idx="2">
                  <c:v>0.27</c:v>
                </c:pt>
              </c:numCache>
            </c:numRef>
          </c:val>
          <c:extLst>
            <c:ext xmlns:c16="http://schemas.microsoft.com/office/drawing/2014/chart" uri="{C3380CC4-5D6E-409C-BE32-E72D297353CC}">
              <c16:uniqueId val="{00000002-3C78-4306-B1A0-6D456773E66E}"/>
            </c:ext>
          </c:extLst>
        </c:ser>
        <c:dLbls>
          <c:showLegendKey val="0"/>
          <c:showVal val="0"/>
          <c:showCatName val="0"/>
          <c:showSerName val="0"/>
          <c:showPercent val="0"/>
          <c:showBubbleSize val="0"/>
        </c:dLbls>
        <c:gapWidth val="100"/>
        <c:overlap val="100"/>
        <c:axId val="98974496"/>
        <c:axId val="98975056"/>
      </c:barChart>
      <c:catAx>
        <c:axId val="9897449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Academic 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98975056"/>
        <c:crosses val="autoZero"/>
        <c:auto val="1"/>
        <c:lblAlgn val="ctr"/>
        <c:lblOffset val="100"/>
        <c:noMultiLvlLbl val="0"/>
      </c:catAx>
      <c:valAx>
        <c:axId val="9897505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Funding Source Share</a:t>
                </a:r>
              </a:p>
              <a:p>
                <a:pPr>
                  <a:defRPr/>
                </a:pP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in"/>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974496"/>
        <c:crosses val="autoZero"/>
        <c:crossBetween val="between"/>
      </c:valAx>
      <c:spPr>
        <a:noFill/>
        <a:ln>
          <a:noFill/>
        </a:ln>
        <a:effectLst/>
      </c:spPr>
    </c:plotArea>
    <c:legend>
      <c:legendPos val="r"/>
      <c:layout>
        <c:manualLayout>
          <c:xMode val="edge"/>
          <c:yMode val="edge"/>
          <c:x val="0.68851322032715534"/>
          <c:y val="0.10916770640855882"/>
          <c:w val="0.31148677967284455"/>
          <c:h val="0.6610049618169657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8183578595971"/>
          <c:y val="3.2286386298905581E-2"/>
          <c:w val="0.73233586346421309"/>
          <c:h val="0.89235197809295352"/>
        </c:manualLayout>
      </c:layout>
      <c:barChart>
        <c:barDir val="col"/>
        <c:grouping val="percentStacked"/>
        <c:varyColors val="0"/>
        <c:ser>
          <c:idx val="0"/>
          <c:order val="0"/>
          <c:tx>
            <c:strRef>
              <c:f>Sheet1!$B$1</c:f>
              <c:strCache>
                <c:ptCount val="1"/>
                <c:pt idx="0">
                  <c:v>Colleges</c:v>
                </c:pt>
              </c:strCache>
            </c:strRef>
          </c:tx>
          <c:spPr>
            <a:solidFill>
              <a:schemeClr val="accent1">
                <a:alpha val="70000"/>
              </a:schemeClr>
            </a:solidFill>
            <a:ln>
              <a:solidFill>
                <a:schemeClr val="accent1"/>
              </a:solidFill>
            </a:ln>
            <a:effectLst/>
          </c:spPr>
          <c:invertIfNegative val="0"/>
          <c:dPt>
            <c:idx val="0"/>
            <c:invertIfNegative val="0"/>
            <c:bubble3D val="0"/>
            <c:spPr>
              <a:solidFill>
                <a:schemeClr val="accent1">
                  <a:alpha val="70000"/>
                </a:schemeClr>
              </a:solidFill>
              <a:ln>
                <a:solidFill>
                  <a:schemeClr val="accent1"/>
                </a:solidFill>
              </a:ln>
              <a:effectLst/>
            </c:spPr>
            <c:extLst>
              <c:ext xmlns:c16="http://schemas.microsoft.com/office/drawing/2014/chart" uri="{C3380CC4-5D6E-409C-BE32-E72D297353CC}">
                <c16:uniqueId val="{00000001-7AE5-49F1-9B6B-63D052F858D8}"/>
              </c:ext>
            </c:extLst>
          </c:dPt>
          <c:dLbls>
            <c:dLbl>
              <c:idx val="0"/>
              <c:tx>
                <c:rich>
                  <a:bodyPr/>
                  <a:lstStyle/>
                  <a:p>
                    <a:r>
                      <a:rPr lang="en-US" sz="1600" b="0" dirty="0">
                        <a:solidFill>
                          <a:schemeClr val="bg1">
                            <a:lumMod val="95000"/>
                          </a:schemeClr>
                        </a:solidFill>
                      </a:rPr>
                      <a:t>College</a:t>
                    </a:r>
                    <a:endParaRPr lang="en-US" sz="1600" dirty="0"/>
                  </a:p>
                </c:rich>
              </c:tx>
              <c:dLblPos val="ct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AE5-49F1-9B6B-63D052F858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Minnesota</c:v>
                </c:pt>
              </c:strCache>
            </c:strRef>
          </c:cat>
          <c:val>
            <c:numRef>
              <c:f>Sheet1!$B$2</c:f>
              <c:numCache>
                <c:formatCode>"$"#,##0_);\("$"#,##0\)</c:formatCode>
                <c:ptCount val="1"/>
                <c:pt idx="0">
                  <c:v>825300000</c:v>
                </c:pt>
              </c:numCache>
            </c:numRef>
          </c:val>
          <c:extLst>
            <c:ext xmlns:c16="http://schemas.microsoft.com/office/drawing/2014/chart" uri="{C3380CC4-5D6E-409C-BE32-E72D297353CC}">
              <c16:uniqueId val="{00000002-7AE5-49F1-9B6B-63D052F858D8}"/>
            </c:ext>
          </c:extLst>
        </c:ser>
        <c:ser>
          <c:idx val="1"/>
          <c:order val="1"/>
          <c:tx>
            <c:strRef>
              <c:f>Sheet1!$C$1</c:f>
              <c:strCache>
                <c:ptCount val="1"/>
                <c:pt idx="0">
                  <c:v>Federal</c:v>
                </c:pt>
              </c:strCache>
            </c:strRef>
          </c:tx>
          <c:spPr>
            <a:solidFill>
              <a:schemeClr val="accent2">
                <a:alpha val="70000"/>
              </a:schemeClr>
            </a:solidFill>
            <a:ln>
              <a:solidFill>
                <a:schemeClr val="accent1"/>
              </a:solidFill>
            </a:ln>
            <a:effectLst/>
          </c:spPr>
          <c:invertIfNegative val="0"/>
          <c:dLbls>
            <c:dLbl>
              <c:idx val="0"/>
              <c:tx>
                <c:rich>
                  <a:bodyPr/>
                  <a:lstStyle/>
                  <a:p>
                    <a:r>
                      <a:rPr lang="en-US" sz="1600" dirty="0">
                        <a:solidFill>
                          <a:schemeClr val="bg1"/>
                        </a:solidFill>
                      </a:rPr>
                      <a:t>Federal</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7AE5-49F1-9B6B-63D052F858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Minnesota</c:v>
                </c:pt>
              </c:strCache>
            </c:strRef>
          </c:cat>
          <c:val>
            <c:numRef>
              <c:f>Sheet1!$C$2</c:f>
              <c:numCache>
                <c:formatCode>"$"#,##0_);\("$"#,##0\)</c:formatCode>
                <c:ptCount val="1"/>
                <c:pt idx="0">
                  <c:v>391500000</c:v>
                </c:pt>
              </c:numCache>
            </c:numRef>
          </c:val>
          <c:extLst>
            <c:ext xmlns:c16="http://schemas.microsoft.com/office/drawing/2014/chart" uri="{C3380CC4-5D6E-409C-BE32-E72D297353CC}">
              <c16:uniqueId val="{00000004-7AE5-49F1-9B6B-63D052F858D8}"/>
            </c:ext>
          </c:extLst>
        </c:ser>
        <c:ser>
          <c:idx val="2"/>
          <c:order val="2"/>
          <c:tx>
            <c:strRef>
              <c:f>Sheet1!$D$1</c:f>
              <c:strCache>
                <c:ptCount val="1"/>
                <c:pt idx="0">
                  <c:v>State</c:v>
                </c:pt>
              </c:strCache>
            </c:strRef>
          </c:tx>
          <c:spPr>
            <a:solidFill>
              <a:schemeClr val="accent3">
                <a:alpha val="70000"/>
              </a:schemeClr>
            </a:solidFill>
            <a:ln>
              <a:solidFill>
                <a:schemeClr val="accent1"/>
              </a:solidFill>
            </a:ln>
            <a:effectLst/>
          </c:spPr>
          <c:invertIfNegative val="0"/>
          <c:dLbls>
            <c:dLbl>
              <c:idx val="0"/>
              <c:tx>
                <c:rich>
                  <a:bodyPr/>
                  <a:lstStyle/>
                  <a:p>
                    <a:r>
                      <a:rPr lang="en-US" sz="1600" dirty="0"/>
                      <a:t>State</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5-7AE5-49F1-9B6B-63D052F858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Minnesota</c:v>
                </c:pt>
              </c:strCache>
            </c:strRef>
          </c:cat>
          <c:val>
            <c:numRef>
              <c:f>Sheet1!$D$2</c:f>
              <c:numCache>
                <c:formatCode>"$"#,##0_);\("$"#,##0\)</c:formatCode>
                <c:ptCount val="1"/>
                <c:pt idx="0">
                  <c:v>219900000</c:v>
                </c:pt>
              </c:numCache>
            </c:numRef>
          </c:val>
          <c:extLst>
            <c:ext xmlns:c16="http://schemas.microsoft.com/office/drawing/2014/chart" uri="{C3380CC4-5D6E-409C-BE32-E72D297353CC}">
              <c16:uniqueId val="{00000006-7AE5-49F1-9B6B-63D052F858D8}"/>
            </c:ext>
          </c:extLst>
        </c:ser>
        <c:ser>
          <c:idx val="3"/>
          <c:order val="3"/>
          <c:tx>
            <c:strRef>
              <c:f>Sheet1!$E$1</c:f>
              <c:strCache>
                <c:ptCount val="1"/>
                <c:pt idx="0">
                  <c:v>Private</c:v>
                </c:pt>
              </c:strCache>
            </c:strRef>
          </c:tx>
          <c:spPr>
            <a:solidFill>
              <a:schemeClr val="accent4">
                <a:alpha val="70000"/>
              </a:schemeClr>
            </a:solidFill>
            <a:ln>
              <a:solidFill>
                <a:schemeClr val="accent1"/>
              </a:solidFill>
            </a:ln>
            <a:effectLst/>
          </c:spPr>
          <c:invertIfNegative val="0"/>
          <c:dLbls>
            <c:dLbl>
              <c:idx val="0"/>
              <c:tx>
                <c:rich>
                  <a:bodyPr/>
                  <a:lstStyle/>
                  <a:p>
                    <a:r>
                      <a:rPr lang="en-US" sz="1600" dirty="0"/>
                      <a:t>Private</a:t>
                    </a:r>
                  </a:p>
                </c:rich>
              </c:tx>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7AE5-49F1-9B6B-63D052F858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c:f>
              <c:strCache>
                <c:ptCount val="1"/>
                <c:pt idx="0">
                  <c:v>Minnesota</c:v>
                </c:pt>
              </c:strCache>
            </c:strRef>
          </c:cat>
          <c:val>
            <c:numRef>
              <c:f>Sheet1!$E$2</c:f>
              <c:numCache>
                <c:formatCode>"$"#,##0_);\("$"#,##0\)</c:formatCode>
                <c:ptCount val="1"/>
                <c:pt idx="0">
                  <c:v>72000000</c:v>
                </c:pt>
              </c:numCache>
            </c:numRef>
          </c:val>
          <c:extLst>
            <c:ext xmlns:c16="http://schemas.microsoft.com/office/drawing/2014/chart" uri="{C3380CC4-5D6E-409C-BE32-E72D297353CC}">
              <c16:uniqueId val="{00000008-7AE5-49F1-9B6B-63D052F858D8}"/>
            </c:ext>
          </c:extLst>
        </c:ser>
        <c:dLbls>
          <c:showLegendKey val="0"/>
          <c:showVal val="1"/>
          <c:showCatName val="0"/>
          <c:showSerName val="0"/>
          <c:showPercent val="0"/>
          <c:showBubbleSize val="0"/>
        </c:dLbls>
        <c:gapWidth val="50"/>
        <c:overlap val="100"/>
        <c:axId val="73764480"/>
        <c:axId val="73763920"/>
      </c:barChart>
      <c:valAx>
        <c:axId val="73763920"/>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764480"/>
        <c:crosses val="autoZero"/>
        <c:crossBetween val="between"/>
      </c:valAx>
      <c:catAx>
        <c:axId val="73764480"/>
        <c:scaling>
          <c:orientation val="minMax"/>
        </c:scaling>
        <c:delete val="0"/>
        <c:axPos val="b"/>
        <c:numFmt formatCode="General"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376392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As Soon as Possible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MN Schools</c:v>
                </c:pt>
              </c:strCache>
            </c:strRef>
          </c:cat>
          <c:val>
            <c:numRef>
              <c:f>Sheet1!$B$2</c:f>
              <c:numCache>
                <c:formatCode>General</c:formatCode>
                <c:ptCount val="1"/>
                <c:pt idx="0">
                  <c:v>6</c:v>
                </c:pt>
              </c:numCache>
            </c:numRef>
          </c:val>
          <c:extLst>
            <c:ext xmlns:c16="http://schemas.microsoft.com/office/drawing/2014/chart" uri="{C3380CC4-5D6E-409C-BE32-E72D297353CC}">
              <c16:uniqueId val="{00000000-8930-48D8-ACC5-75F2723D761A}"/>
            </c:ext>
          </c:extLst>
        </c:ser>
        <c:ser>
          <c:idx val="1"/>
          <c:order val="1"/>
          <c:tx>
            <c:strRef>
              <c:f>Sheet1!$C$1</c:f>
              <c:strCache>
                <c:ptCount val="1"/>
                <c:pt idx="0">
                  <c:v>October thru December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MN Schools</c:v>
                </c:pt>
              </c:strCache>
            </c:strRef>
          </c:cat>
          <c:val>
            <c:numRef>
              <c:f>Sheet1!$C$2</c:f>
              <c:numCache>
                <c:formatCode>General</c:formatCode>
                <c:ptCount val="1"/>
                <c:pt idx="0">
                  <c:v>8</c:v>
                </c:pt>
              </c:numCache>
            </c:numRef>
          </c:val>
          <c:extLst>
            <c:ext xmlns:c16="http://schemas.microsoft.com/office/drawing/2014/chart" uri="{C3380CC4-5D6E-409C-BE32-E72D297353CC}">
              <c16:uniqueId val="{00000001-8930-48D8-ACC5-75F2723D761A}"/>
            </c:ext>
          </c:extLst>
        </c:ser>
        <c:ser>
          <c:idx val="2"/>
          <c:order val="2"/>
          <c:tx>
            <c:strRef>
              <c:f>Sheet1!$D$1</c:f>
              <c:strCache>
                <c:ptCount val="1"/>
                <c:pt idx="0">
                  <c:v>January or February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MN Schools</c:v>
                </c:pt>
              </c:strCache>
            </c:strRef>
          </c:cat>
          <c:val>
            <c:numRef>
              <c:f>Sheet1!$D$2</c:f>
              <c:numCache>
                <c:formatCode>General</c:formatCode>
                <c:ptCount val="1"/>
                <c:pt idx="0">
                  <c:v>3</c:v>
                </c:pt>
              </c:numCache>
            </c:numRef>
          </c:val>
          <c:extLst>
            <c:ext xmlns:c16="http://schemas.microsoft.com/office/drawing/2014/chart" uri="{C3380CC4-5D6E-409C-BE32-E72D297353CC}">
              <c16:uniqueId val="{00000002-8930-48D8-ACC5-75F2723D761A}"/>
            </c:ext>
          </c:extLst>
        </c:ser>
        <c:ser>
          <c:idx val="3"/>
          <c:order val="3"/>
          <c:tx>
            <c:strRef>
              <c:f>Sheet1!$E$1</c:f>
              <c:strCache>
                <c:ptCount val="1"/>
                <c:pt idx="0">
                  <c:v>Other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MN Schools</c:v>
                </c:pt>
              </c:strCache>
            </c:strRef>
          </c:cat>
          <c:val>
            <c:numRef>
              <c:f>Sheet1!$E$2</c:f>
              <c:numCache>
                <c:formatCode>General</c:formatCode>
                <c:ptCount val="1"/>
                <c:pt idx="0">
                  <c:v>2</c:v>
                </c:pt>
              </c:numCache>
            </c:numRef>
          </c:val>
          <c:extLst>
            <c:ext xmlns:c16="http://schemas.microsoft.com/office/drawing/2014/chart" uri="{C3380CC4-5D6E-409C-BE32-E72D297353CC}">
              <c16:uniqueId val="{00000003-8930-48D8-ACC5-75F2723D761A}"/>
            </c:ext>
          </c:extLst>
        </c:ser>
        <c:dLbls>
          <c:showLegendKey val="0"/>
          <c:showVal val="0"/>
          <c:showCatName val="0"/>
          <c:showSerName val="0"/>
          <c:showPercent val="0"/>
          <c:showBubbleSize val="0"/>
        </c:dLbls>
        <c:gapWidth val="150"/>
        <c:overlap val="100"/>
        <c:axId val="477327608"/>
        <c:axId val="477328920"/>
      </c:barChart>
      <c:catAx>
        <c:axId val="477327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328920"/>
        <c:crosses val="autoZero"/>
        <c:auto val="1"/>
        <c:lblAlgn val="ctr"/>
        <c:lblOffset val="100"/>
        <c:noMultiLvlLbl val="0"/>
      </c:catAx>
      <c:valAx>
        <c:axId val="4773289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540000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of Responding Colleges &amp; Universities</a:t>
                </a:r>
              </a:p>
            </c:rich>
          </c:tx>
          <c:overlay val="0"/>
          <c:spPr>
            <a:noFill/>
            <a:ln>
              <a:noFill/>
            </a:ln>
            <a:effectLst/>
          </c:spPr>
          <c:txPr>
            <a:bodyPr rot="-5400000" spcFirstLastPara="1" vertOverflow="ellipsis"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327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60838-0019-42CC-8E6B-B60D7A4D9D0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B037F2C-D1D9-47B5-A781-C06123AC72CB}">
      <dgm:prSet phldrT="[Text]"/>
      <dgm:spPr/>
      <dgm:t>
        <a:bodyPr/>
        <a:lstStyle/>
        <a:p>
          <a:r>
            <a:rPr lang="en-US" dirty="0"/>
            <a:t>Grants</a:t>
          </a:r>
        </a:p>
      </dgm:t>
    </dgm:pt>
    <dgm:pt modelId="{40F0DD08-0847-4D74-9DE2-7B83EF0CB946}" type="parTrans" cxnId="{F7E0E086-FD27-4FA6-BF19-7C6318AA8D1C}">
      <dgm:prSet/>
      <dgm:spPr/>
      <dgm:t>
        <a:bodyPr/>
        <a:lstStyle/>
        <a:p>
          <a:endParaRPr lang="en-US"/>
        </a:p>
      </dgm:t>
    </dgm:pt>
    <dgm:pt modelId="{FA31835C-2CB1-423E-8FE1-604D1CD0BECE}" type="sibTrans" cxnId="{F7E0E086-FD27-4FA6-BF19-7C6318AA8D1C}">
      <dgm:prSet/>
      <dgm:spPr/>
      <dgm:t>
        <a:bodyPr/>
        <a:lstStyle/>
        <a:p>
          <a:endParaRPr lang="en-US"/>
        </a:p>
      </dgm:t>
    </dgm:pt>
    <dgm:pt modelId="{BDB8C9EF-64EA-40A9-9BB0-BFC1CC2220E6}">
      <dgm:prSet phldrT="[Text]"/>
      <dgm:spPr/>
      <dgm:t>
        <a:bodyPr/>
        <a:lstStyle/>
        <a:p>
          <a:r>
            <a:rPr lang="en-US" dirty="0"/>
            <a:t>Scholarships</a:t>
          </a:r>
        </a:p>
      </dgm:t>
    </dgm:pt>
    <dgm:pt modelId="{9D1B1BAC-DEC8-4FC4-9C26-766D069ECB28}" type="parTrans" cxnId="{ABA486E2-2AF0-4B8D-B355-2BF4719725D3}">
      <dgm:prSet/>
      <dgm:spPr/>
      <dgm:t>
        <a:bodyPr/>
        <a:lstStyle/>
        <a:p>
          <a:endParaRPr lang="en-US"/>
        </a:p>
      </dgm:t>
    </dgm:pt>
    <dgm:pt modelId="{89BB8CB0-A0AD-4329-9D18-86268E0A83D9}" type="sibTrans" cxnId="{ABA486E2-2AF0-4B8D-B355-2BF4719725D3}">
      <dgm:prSet/>
      <dgm:spPr/>
      <dgm:t>
        <a:bodyPr/>
        <a:lstStyle/>
        <a:p>
          <a:endParaRPr lang="en-US"/>
        </a:p>
      </dgm:t>
    </dgm:pt>
    <dgm:pt modelId="{30C87E75-CCA3-4AA8-B7D5-E1879DE3186F}">
      <dgm:prSet phldrT="[Text]"/>
      <dgm:spPr>
        <a:solidFill>
          <a:srgbClr val="0070C0"/>
        </a:solidFill>
      </dgm:spPr>
      <dgm:t>
        <a:bodyPr/>
        <a:lstStyle/>
        <a:p>
          <a:r>
            <a:rPr lang="en-US" dirty="0"/>
            <a:t>Loans</a:t>
          </a:r>
        </a:p>
      </dgm:t>
    </dgm:pt>
    <dgm:pt modelId="{54CF1F05-8554-4A22-B533-56D587F5DB2E}" type="parTrans" cxnId="{B1BE8DA2-55F2-477D-B0CF-08E14AC1525C}">
      <dgm:prSet/>
      <dgm:spPr/>
      <dgm:t>
        <a:bodyPr/>
        <a:lstStyle/>
        <a:p>
          <a:endParaRPr lang="en-US"/>
        </a:p>
      </dgm:t>
    </dgm:pt>
    <dgm:pt modelId="{2A8909EB-0DAD-4AB1-A334-EF40981AD7A5}" type="sibTrans" cxnId="{B1BE8DA2-55F2-477D-B0CF-08E14AC1525C}">
      <dgm:prSet/>
      <dgm:spPr/>
      <dgm:t>
        <a:bodyPr/>
        <a:lstStyle/>
        <a:p>
          <a:endParaRPr lang="en-US"/>
        </a:p>
      </dgm:t>
    </dgm:pt>
    <dgm:pt modelId="{A679C524-1A16-48F8-BB59-C9B7DEA252A3}">
      <dgm:prSet phldrT="[Text]"/>
      <dgm:spPr>
        <a:solidFill>
          <a:schemeClr val="tx2">
            <a:lumMod val="75000"/>
          </a:schemeClr>
        </a:solidFill>
      </dgm:spPr>
      <dgm:t>
        <a:bodyPr/>
        <a:lstStyle/>
        <a:p>
          <a:r>
            <a:rPr lang="en-US" dirty="0"/>
            <a:t>Student Employment</a:t>
          </a:r>
        </a:p>
      </dgm:t>
    </dgm:pt>
    <dgm:pt modelId="{AA3D0BDF-B9F0-4FD1-8E54-AEEC93EAF8AF}" type="parTrans" cxnId="{810B9DCE-B9B5-459F-A0DE-4EC1060D7538}">
      <dgm:prSet/>
      <dgm:spPr/>
      <dgm:t>
        <a:bodyPr/>
        <a:lstStyle/>
        <a:p>
          <a:endParaRPr lang="en-US"/>
        </a:p>
      </dgm:t>
    </dgm:pt>
    <dgm:pt modelId="{C67924DB-B3C4-4202-BDC9-A510A5B82829}" type="sibTrans" cxnId="{810B9DCE-B9B5-459F-A0DE-4EC1060D7538}">
      <dgm:prSet/>
      <dgm:spPr/>
      <dgm:t>
        <a:bodyPr/>
        <a:lstStyle/>
        <a:p>
          <a:endParaRPr lang="en-US"/>
        </a:p>
      </dgm:t>
    </dgm:pt>
    <dgm:pt modelId="{DE5D9280-923C-4F6A-9D8F-90B889617E5C}" type="pres">
      <dgm:prSet presAssocID="{C6860838-0019-42CC-8E6B-B60D7A4D9D0F}" presName="diagram" presStyleCnt="0">
        <dgm:presLayoutVars>
          <dgm:dir/>
          <dgm:resizeHandles val="exact"/>
        </dgm:presLayoutVars>
      </dgm:prSet>
      <dgm:spPr/>
      <dgm:t>
        <a:bodyPr/>
        <a:lstStyle/>
        <a:p>
          <a:endParaRPr lang="en-US"/>
        </a:p>
      </dgm:t>
    </dgm:pt>
    <dgm:pt modelId="{599A27DE-1C96-4C84-9344-6B925C8CF50C}" type="pres">
      <dgm:prSet presAssocID="{EB037F2C-D1D9-47B5-A781-C06123AC72CB}" presName="node" presStyleLbl="node1" presStyleIdx="0" presStyleCnt="4">
        <dgm:presLayoutVars>
          <dgm:bulletEnabled val="1"/>
        </dgm:presLayoutVars>
      </dgm:prSet>
      <dgm:spPr/>
      <dgm:t>
        <a:bodyPr/>
        <a:lstStyle/>
        <a:p>
          <a:endParaRPr lang="en-US"/>
        </a:p>
      </dgm:t>
    </dgm:pt>
    <dgm:pt modelId="{6596BD27-346C-4308-AA23-210F0D3CE449}" type="pres">
      <dgm:prSet presAssocID="{FA31835C-2CB1-423E-8FE1-604D1CD0BECE}" presName="sibTrans" presStyleCnt="0"/>
      <dgm:spPr/>
    </dgm:pt>
    <dgm:pt modelId="{4CAEE866-5D23-4EC9-99ED-08AAF2090AF6}" type="pres">
      <dgm:prSet presAssocID="{BDB8C9EF-64EA-40A9-9BB0-BFC1CC2220E6}" presName="node" presStyleLbl="node1" presStyleIdx="1" presStyleCnt="4">
        <dgm:presLayoutVars>
          <dgm:bulletEnabled val="1"/>
        </dgm:presLayoutVars>
      </dgm:prSet>
      <dgm:spPr/>
      <dgm:t>
        <a:bodyPr/>
        <a:lstStyle/>
        <a:p>
          <a:endParaRPr lang="en-US"/>
        </a:p>
      </dgm:t>
    </dgm:pt>
    <dgm:pt modelId="{2ED7CA2D-E470-4FE6-9FC2-404C1258E663}" type="pres">
      <dgm:prSet presAssocID="{89BB8CB0-A0AD-4329-9D18-86268E0A83D9}" presName="sibTrans" presStyleCnt="0"/>
      <dgm:spPr/>
    </dgm:pt>
    <dgm:pt modelId="{ED10382C-6FFB-4EBF-A56A-AE99A1D93DA7}" type="pres">
      <dgm:prSet presAssocID="{30C87E75-CCA3-4AA8-B7D5-E1879DE3186F}" presName="node" presStyleLbl="node1" presStyleIdx="2" presStyleCnt="4">
        <dgm:presLayoutVars>
          <dgm:bulletEnabled val="1"/>
        </dgm:presLayoutVars>
      </dgm:prSet>
      <dgm:spPr/>
      <dgm:t>
        <a:bodyPr/>
        <a:lstStyle/>
        <a:p>
          <a:endParaRPr lang="en-US"/>
        </a:p>
      </dgm:t>
    </dgm:pt>
    <dgm:pt modelId="{3037D364-7226-4952-BDEB-ABC41F269DF9}" type="pres">
      <dgm:prSet presAssocID="{2A8909EB-0DAD-4AB1-A334-EF40981AD7A5}" presName="sibTrans" presStyleCnt="0"/>
      <dgm:spPr/>
    </dgm:pt>
    <dgm:pt modelId="{172C8275-03C1-49F6-945F-BC3A377A146A}" type="pres">
      <dgm:prSet presAssocID="{A679C524-1A16-48F8-BB59-C9B7DEA252A3}" presName="node" presStyleLbl="node1" presStyleIdx="3" presStyleCnt="4">
        <dgm:presLayoutVars>
          <dgm:bulletEnabled val="1"/>
        </dgm:presLayoutVars>
      </dgm:prSet>
      <dgm:spPr/>
      <dgm:t>
        <a:bodyPr/>
        <a:lstStyle/>
        <a:p>
          <a:endParaRPr lang="en-US"/>
        </a:p>
      </dgm:t>
    </dgm:pt>
  </dgm:ptLst>
  <dgm:cxnLst>
    <dgm:cxn modelId="{ABA486E2-2AF0-4B8D-B355-2BF4719725D3}" srcId="{C6860838-0019-42CC-8E6B-B60D7A4D9D0F}" destId="{BDB8C9EF-64EA-40A9-9BB0-BFC1CC2220E6}" srcOrd="1" destOrd="0" parTransId="{9D1B1BAC-DEC8-4FC4-9C26-766D069ECB28}" sibTransId="{89BB8CB0-A0AD-4329-9D18-86268E0A83D9}"/>
    <dgm:cxn modelId="{8EE6425D-35DC-4A21-95E6-1576F219A741}" type="presOf" srcId="{A679C524-1A16-48F8-BB59-C9B7DEA252A3}" destId="{172C8275-03C1-49F6-945F-BC3A377A146A}" srcOrd="0" destOrd="0" presId="urn:microsoft.com/office/officeart/2005/8/layout/default"/>
    <dgm:cxn modelId="{B1BE8DA2-55F2-477D-B0CF-08E14AC1525C}" srcId="{C6860838-0019-42CC-8E6B-B60D7A4D9D0F}" destId="{30C87E75-CCA3-4AA8-B7D5-E1879DE3186F}" srcOrd="2" destOrd="0" parTransId="{54CF1F05-8554-4A22-B533-56D587F5DB2E}" sibTransId="{2A8909EB-0DAD-4AB1-A334-EF40981AD7A5}"/>
    <dgm:cxn modelId="{D503FA37-2889-481E-9A52-2AF0CE9609A5}" type="presOf" srcId="{C6860838-0019-42CC-8E6B-B60D7A4D9D0F}" destId="{DE5D9280-923C-4F6A-9D8F-90B889617E5C}" srcOrd="0" destOrd="0" presId="urn:microsoft.com/office/officeart/2005/8/layout/default"/>
    <dgm:cxn modelId="{3AA2E317-C349-4095-8F50-6B3DCF747E66}" type="presOf" srcId="{BDB8C9EF-64EA-40A9-9BB0-BFC1CC2220E6}" destId="{4CAEE866-5D23-4EC9-99ED-08AAF2090AF6}" srcOrd="0" destOrd="0" presId="urn:microsoft.com/office/officeart/2005/8/layout/default"/>
    <dgm:cxn modelId="{F7E0E086-FD27-4FA6-BF19-7C6318AA8D1C}" srcId="{C6860838-0019-42CC-8E6B-B60D7A4D9D0F}" destId="{EB037F2C-D1D9-47B5-A781-C06123AC72CB}" srcOrd="0" destOrd="0" parTransId="{40F0DD08-0847-4D74-9DE2-7B83EF0CB946}" sibTransId="{FA31835C-2CB1-423E-8FE1-604D1CD0BECE}"/>
    <dgm:cxn modelId="{810B9DCE-B9B5-459F-A0DE-4EC1060D7538}" srcId="{C6860838-0019-42CC-8E6B-B60D7A4D9D0F}" destId="{A679C524-1A16-48F8-BB59-C9B7DEA252A3}" srcOrd="3" destOrd="0" parTransId="{AA3D0BDF-B9F0-4FD1-8E54-AEEC93EAF8AF}" sibTransId="{C67924DB-B3C4-4202-BDC9-A510A5B82829}"/>
    <dgm:cxn modelId="{0E5D3ED8-9812-445D-82B9-E67B4B26BD94}" type="presOf" srcId="{EB037F2C-D1D9-47B5-A781-C06123AC72CB}" destId="{599A27DE-1C96-4C84-9344-6B925C8CF50C}" srcOrd="0" destOrd="0" presId="urn:microsoft.com/office/officeart/2005/8/layout/default"/>
    <dgm:cxn modelId="{89788BC2-007D-4C10-A0D2-BD054837521E}" type="presOf" srcId="{30C87E75-CCA3-4AA8-B7D5-E1879DE3186F}" destId="{ED10382C-6FFB-4EBF-A56A-AE99A1D93DA7}" srcOrd="0" destOrd="0" presId="urn:microsoft.com/office/officeart/2005/8/layout/default"/>
    <dgm:cxn modelId="{DFBBCAEB-5977-4428-9298-563A657595F7}" type="presParOf" srcId="{DE5D9280-923C-4F6A-9D8F-90B889617E5C}" destId="{599A27DE-1C96-4C84-9344-6B925C8CF50C}" srcOrd="0" destOrd="0" presId="urn:microsoft.com/office/officeart/2005/8/layout/default"/>
    <dgm:cxn modelId="{76B24B7C-D69D-4E32-8D06-C2B62CD7D2C7}" type="presParOf" srcId="{DE5D9280-923C-4F6A-9D8F-90B889617E5C}" destId="{6596BD27-346C-4308-AA23-210F0D3CE449}" srcOrd="1" destOrd="0" presId="urn:microsoft.com/office/officeart/2005/8/layout/default"/>
    <dgm:cxn modelId="{D78439AB-E1CC-47B2-9077-7B175775DB6A}" type="presParOf" srcId="{DE5D9280-923C-4F6A-9D8F-90B889617E5C}" destId="{4CAEE866-5D23-4EC9-99ED-08AAF2090AF6}" srcOrd="2" destOrd="0" presId="urn:microsoft.com/office/officeart/2005/8/layout/default"/>
    <dgm:cxn modelId="{CA6312B3-9FFB-4187-BE43-DA2A5DF4F3A8}" type="presParOf" srcId="{DE5D9280-923C-4F6A-9D8F-90B889617E5C}" destId="{2ED7CA2D-E470-4FE6-9FC2-404C1258E663}" srcOrd="3" destOrd="0" presId="urn:microsoft.com/office/officeart/2005/8/layout/default"/>
    <dgm:cxn modelId="{D59E8D83-EF74-4798-9EA1-0BDCF8DEE5D9}" type="presParOf" srcId="{DE5D9280-923C-4F6A-9D8F-90B889617E5C}" destId="{ED10382C-6FFB-4EBF-A56A-AE99A1D93DA7}" srcOrd="4" destOrd="0" presId="urn:microsoft.com/office/officeart/2005/8/layout/default"/>
    <dgm:cxn modelId="{BEC6C179-4EF7-4FE2-A2C2-2556423ABC34}" type="presParOf" srcId="{DE5D9280-923C-4F6A-9D8F-90B889617E5C}" destId="{3037D364-7226-4952-BDEB-ABC41F269DF9}" srcOrd="5" destOrd="0" presId="urn:microsoft.com/office/officeart/2005/8/layout/default"/>
    <dgm:cxn modelId="{40321C83-C686-4476-8585-78B94A60E522}" type="presParOf" srcId="{DE5D9280-923C-4F6A-9D8F-90B889617E5C}" destId="{172C8275-03C1-49F6-945F-BC3A377A146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A27DE-1C96-4C84-9344-6B925C8CF50C}">
      <dsp:nvSpPr>
        <dsp:cNvPr id="0" name=""/>
        <dsp:cNvSpPr/>
      </dsp:nvSpPr>
      <dsp:spPr>
        <a:xfrm>
          <a:off x="609255" y="1600"/>
          <a:ext cx="3513238" cy="210794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Grants</a:t>
          </a:r>
        </a:p>
      </dsp:txBody>
      <dsp:txXfrm>
        <a:off x="609255" y="1600"/>
        <a:ext cx="3513238" cy="2107943"/>
      </dsp:txXfrm>
    </dsp:sp>
    <dsp:sp modelId="{4CAEE866-5D23-4EC9-99ED-08AAF2090AF6}">
      <dsp:nvSpPr>
        <dsp:cNvPr id="0" name=""/>
        <dsp:cNvSpPr/>
      </dsp:nvSpPr>
      <dsp:spPr>
        <a:xfrm>
          <a:off x="4473817" y="1600"/>
          <a:ext cx="3513238" cy="2107943"/>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Scholarships</a:t>
          </a:r>
        </a:p>
      </dsp:txBody>
      <dsp:txXfrm>
        <a:off x="4473817" y="1600"/>
        <a:ext cx="3513238" cy="2107943"/>
      </dsp:txXfrm>
    </dsp:sp>
    <dsp:sp modelId="{ED10382C-6FFB-4EBF-A56A-AE99A1D93DA7}">
      <dsp:nvSpPr>
        <dsp:cNvPr id="0" name=""/>
        <dsp:cNvSpPr/>
      </dsp:nvSpPr>
      <dsp:spPr>
        <a:xfrm>
          <a:off x="609255" y="2460867"/>
          <a:ext cx="3513238" cy="2107943"/>
        </a:xfrm>
        <a:prstGeom prst="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Loans</a:t>
          </a:r>
        </a:p>
      </dsp:txBody>
      <dsp:txXfrm>
        <a:off x="609255" y="2460867"/>
        <a:ext cx="3513238" cy="2107943"/>
      </dsp:txXfrm>
    </dsp:sp>
    <dsp:sp modelId="{172C8275-03C1-49F6-945F-BC3A377A146A}">
      <dsp:nvSpPr>
        <dsp:cNvPr id="0" name=""/>
        <dsp:cNvSpPr/>
      </dsp:nvSpPr>
      <dsp:spPr>
        <a:xfrm>
          <a:off x="4473817" y="2460867"/>
          <a:ext cx="3513238" cy="2107943"/>
        </a:xfrm>
        <a:prstGeom prst="rect">
          <a:avLst/>
        </a:prstGeom>
        <a:solidFill>
          <a:schemeClr val="tx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a:t>Student Employment</a:t>
          </a:r>
        </a:p>
      </dsp:txBody>
      <dsp:txXfrm>
        <a:off x="4473817" y="2460867"/>
        <a:ext cx="3513238" cy="21079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Paying for College:  2019-2020</a:t>
            </a: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3363D8-9ACE-41AE-8184-EB64165301EA}" type="datetimeFigureOut">
              <a:rPr lang="en-US" smtClean="0"/>
              <a:t>10/24/2018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8FAED5-A028-49B3-82F3-DC7C02031202}" type="slidenum">
              <a:rPr lang="en-US" smtClean="0"/>
              <a:t>‹#›</a:t>
            </a:fld>
            <a:endParaRPr lang="en-US" dirty="0"/>
          </a:p>
        </p:txBody>
      </p:sp>
    </p:spTree>
    <p:extLst>
      <p:ext uri="{BB962C8B-B14F-4D97-AF65-F5344CB8AC3E}">
        <p14:creationId xmlns:p14="http://schemas.microsoft.com/office/powerpoint/2010/main" val="21624369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Paying for College:  2019-2020</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87D9D-1E87-4087-950B-6705B34F780C}" type="datetimeFigureOut">
              <a:rPr lang="en-US" smtClean="0"/>
              <a:t>10/24/2018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3A0BF0-AEEA-47B7-9D64-FDCA6390B07C}" type="slidenum">
              <a:rPr lang="en-US" smtClean="0"/>
              <a:t>‹#›</a:t>
            </a:fld>
            <a:endParaRPr lang="en-US" dirty="0"/>
          </a:p>
        </p:txBody>
      </p:sp>
    </p:spTree>
    <p:extLst>
      <p:ext uri="{BB962C8B-B14F-4D97-AF65-F5344CB8AC3E}">
        <p14:creationId xmlns:p14="http://schemas.microsoft.com/office/powerpoint/2010/main" val="256394114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ohe.state.mn.us/mPg.cfm?pageID=19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ohe.state.mn.us/mPg.cfm?pageID=126" TargetMode="External"/><Relationship Id="rId4" Type="http://schemas.openxmlformats.org/officeDocument/2006/relationships/hyperlink" Target="http://www.ohe.state.mn.us/mPg.cfm?pageID=1288"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sz="quarter" idx="10"/>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1535684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25</a:t>
            </a:fld>
            <a:endParaRPr lang="en-US" dirty="0"/>
          </a:p>
        </p:txBody>
      </p:sp>
      <p:sp>
        <p:nvSpPr>
          <p:cNvPr id="5" name="Footer Placeholder 4">
            <a:extLst>
              <a:ext uri="{FF2B5EF4-FFF2-40B4-BE49-F238E27FC236}">
                <a16:creationId xmlns:a16="http://schemas.microsoft.com/office/drawing/2014/main" id="{38F5006F-D71F-42A9-9E51-B99ED23636AE}"/>
              </a:ext>
            </a:extLst>
          </p:cNvPr>
          <p:cNvSpPr>
            <a:spLocks noGrp="1"/>
          </p:cNvSpPr>
          <p:nvPr>
            <p:ph type="ftr" sz="quarter" idx="11"/>
          </p:nvPr>
        </p:nvSpPr>
        <p:spPr/>
        <p:txBody>
          <a:bodyPr/>
          <a:lstStyle/>
          <a:p>
            <a:endParaRPr lang="en-US" dirty="0"/>
          </a:p>
        </p:txBody>
      </p:sp>
      <p:sp>
        <p:nvSpPr>
          <p:cNvPr id="6" name="Header Placeholder 5">
            <a:extLst>
              <a:ext uri="{FF2B5EF4-FFF2-40B4-BE49-F238E27FC236}">
                <a16:creationId xmlns:a16="http://schemas.microsoft.com/office/drawing/2014/main" id="{9CCA0F62-6961-4ED8-9EE8-D886D8E84319}"/>
              </a:ext>
            </a:extLst>
          </p:cNvPr>
          <p:cNvSpPr>
            <a:spLocks noGrp="1"/>
          </p:cNvSpPr>
          <p:nvPr>
            <p:ph type="hdr" sz="quarter" idx="12"/>
          </p:nvPr>
        </p:nvSpPr>
        <p:spPr/>
        <p:txBody>
          <a:bodyPr/>
          <a:lstStyle/>
          <a:p>
            <a:r>
              <a:rPr lang="en-US" smtClean="0"/>
              <a:t>Paying for College:  2019-2020</a:t>
            </a:r>
            <a:endParaRPr lang="en-US" dirty="0"/>
          </a:p>
        </p:txBody>
      </p:sp>
      <p:sp>
        <p:nvSpPr>
          <p:cNvPr id="7" name="Date Placeholder 6">
            <a:extLst>
              <a:ext uri="{FF2B5EF4-FFF2-40B4-BE49-F238E27FC236}">
                <a16:creationId xmlns:a16="http://schemas.microsoft.com/office/drawing/2014/main" id="{E5932E0F-3AC7-4712-92D6-1D425C5E5483}"/>
              </a:ext>
            </a:extLst>
          </p:cNvPr>
          <p:cNvSpPr>
            <a:spLocks noGrp="1"/>
          </p:cNvSpPr>
          <p:nvPr>
            <p:ph type="dt" idx="13"/>
          </p:nvPr>
        </p:nvSpPr>
        <p:spPr/>
        <p:txBody>
          <a:bodyPr/>
          <a:lstStyle/>
          <a:p>
            <a:r>
              <a:rPr lang="en-US" dirty="0"/>
              <a:t>10/18/2017</a:t>
            </a:r>
          </a:p>
        </p:txBody>
      </p:sp>
    </p:spTree>
    <p:extLst>
      <p:ext uri="{BB962C8B-B14F-4D97-AF65-F5344CB8AC3E}">
        <p14:creationId xmlns:p14="http://schemas.microsoft.com/office/powerpoint/2010/main" val="134926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Note to Presenter: This presentation provides information on the FSA ID that can be used in outreach to students and parents. The presentation was created by Federal Student Aid, an office the U.S. Department of Education. You may add or delete content to/from it. However, you must ensure that any edits made to this presentation and/or any uses of this presentation are done in a manner that furthers the goals of the Department. [This presentation was produced in November 2015.]</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26</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379133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 next screen shows us the FAFSA “Home” page.  Notice that it looks exactly like the live FAFSA site.  And it performs just like the live site too, with the exceptions that I mentioned earlier.  If you want to test an initial FAFSA experience, click on </a:t>
            </a:r>
            <a:r>
              <a:rPr lang="en-US" altLang="en-US" b="1" dirty="0"/>
              <a:t>Start a New FAFSA</a:t>
            </a:r>
            <a:r>
              <a:rPr lang="en-US" altLang="en-US" dirty="0"/>
              <a:t>.  If you want to use our preloaded data to make a correction, add a school, or something like that, click on </a:t>
            </a:r>
            <a:r>
              <a:rPr lang="en-US" altLang="en-US" b="1" dirty="0"/>
              <a:t>Login</a:t>
            </a:r>
            <a:r>
              <a:rPr lang="en-US" altLang="en-US" dirty="0"/>
              <a:t>.</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33</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28429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This is the “Login” landing page.  Because the FAFSA is </a:t>
            </a:r>
            <a:r>
              <a:rPr lang="en-US" altLang="en-US" u="sng" dirty="0"/>
              <a:t>ALWAYS</a:t>
            </a:r>
            <a:r>
              <a:rPr lang="en-US" altLang="en-US" dirty="0"/>
              <a:t> the student’s application (rather than the parent’s), the student inputs his or her information first.  The personal identifying information entered here will form the record locators within the FAFSA database.  </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36</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1831687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Now that Melanie has established a FAFSA record, she can designate which FAFSA she wants to access: the 2015-2016 FAFSA or the 2014-2015 FAFSA.  Note the verbiage to the left that helps students determine which FAFSA they need to complete for the academic year in which they want to receive financial aid for.  We’ll have Melanie click the </a:t>
            </a:r>
            <a:r>
              <a:rPr lang="en-US" altLang="en-US" b="1" dirty="0"/>
              <a:t>Start 2015-2016 FAFSA</a:t>
            </a:r>
            <a:r>
              <a:rPr lang="en-US" altLang="en-US" dirty="0"/>
              <a:t> option.</a:t>
            </a:r>
          </a:p>
          <a:p>
            <a:endParaRPr lang="en-US" altLang="en-US" dirty="0"/>
          </a:p>
          <a:p>
            <a:r>
              <a:rPr lang="en-US" altLang="en-US" dirty="0"/>
              <a:t>*Note, because Melanie has not created an FSA ID, Melanie should click on the link </a:t>
            </a:r>
            <a:r>
              <a:rPr lang="en-US" altLang="en-US" u="sng" dirty="0"/>
              <a:t>Create an FSA ID</a:t>
            </a:r>
            <a:r>
              <a:rPr lang="en-US" altLang="en-US" dirty="0"/>
              <a:t> so she can electronically sign her FAFSA. </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37</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423950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Now Melanie will begin providing personal information about herself.  Notice along the top of this page are tabs designating the different sections of the FAFSA:  Student Demographics, School Selection, Dependency Status, Parent Demographics, Financial Information, Sign and Submit, and Confirmation.  </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38</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156860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Notice that we have moved to the second tab: School Selection.  This section begins by informing Melanie that she may qualify for federal aid based upon the information she has input so far.  Next, she will designate which schools she wants to receive her processed FAFSA data.  She must list one, and can list up to ten.  </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39</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24851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Because Melanie was determined to be dependent, we move to the fourth tab: Parental Information.   Notice the color change!!  We want to make sure students and parents can easily determine their sections of the FAFSA not only by the designated tabs, but also by the color.   On this page, Melanie (along with her parents) enters the parental demographic information.</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45</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356499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Warning text appears as the 2017-18 IRS DRT site is displayed.</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46</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162186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2017-18 IRS Data Retrieval Tool, page 2, containing user-specific IRS data. </a:t>
            </a:r>
          </a:p>
          <a:p>
            <a:endParaRPr lang="en-US" altLang="en-US" dirty="0"/>
          </a:p>
          <a:p>
            <a:r>
              <a:rPr lang="en-US" altLang="en-US" dirty="0"/>
              <a:t>The user can check the “Transfer My Tax Information…” box and click “Transfer Now” to carry this data back into </a:t>
            </a:r>
            <a:r>
              <a:rPr lang="en-US" altLang="en-US" i="0" dirty="0"/>
              <a:t>FOTW</a:t>
            </a:r>
            <a:r>
              <a:rPr lang="en-US" altLang="en-US" dirty="0"/>
              <a:t>.</a:t>
            </a:r>
          </a:p>
          <a:p>
            <a:endParaRPr lang="en-US" altLang="en-US" dirty="0"/>
          </a:p>
          <a:p>
            <a:r>
              <a:rPr lang="en-US" altLang="en-US" dirty="0"/>
              <a:t>The user can check the “Do Not Transfer…” box and click “Do Not Transfer” to discontinue use of the IRS DRT and return to FOTW.</a:t>
            </a:r>
          </a:p>
          <a:p>
            <a:endParaRPr lang="en-US" altLang="en-US" dirty="0"/>
          </a:p>
          <a:p>
            <a:r>
              <a:rPr lang="en-US" altLang="en-US" dirty="0"/>
              <a:t>The user can click the “Print this page” icon in order to print the data that is displayed on this page.</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47</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425031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Online Tuition Reciprocity Application</a:t>
            </a:r>
          </a:p>
          <a:p>
            <a:r>
              <a:rPr lang="en-US" b="1" dirty="0"/>
              <a:t>Affordable education in other states, because you live in Minnesota</a:t>
            </a:r>
            <a:endParaRPr lang="en-US" dirty="0"/>
          </a:p>
          <a:p>
            <a:r>
              <a:rPr lang="en-US" dirty="0"/>
              <a:t/>
            </a:r>
            <a:br>
              <a:rPr lang="en-US" dirty="0"/>
            </a:br>
            <a:r>
              <a:rPr lang="en-US" dirty="0"/>
              <a:t>Complete this online application if you are a </a:t>
            </a:r>
            <a:r>
              <a:rPr lang="en-US" b="1" dirty="0">
                <a:hlinkClick r:id="rId3"/>
              </a:rPr>
              <a:t>Minnesota resident</a:t>
            </a:r>
            <a:r>
              <a:rPr lang="en-US" dirty="0"/>
              <a:t> and are attending a public college or university in:</a:t>
            </a:r>
          </a:p>
          <a:p>
            <a:r>
              <a:rPr lang="en-US" dirty="0"/>
              <a:t>Wisconsin (UW campuses only) or North Dakota.</a:t>
            </a:r>
          </a:p>
          <a:p>
            <a:r>
              <a:rPr lang="en-US" dirty="0"/>
              <a:t/>
            </a:r>
            <a:br>
              <a:rPr lang="en-US" dirty="0"/>
            </a:br>
            <a:r>
              <a:rPr lang="en-US" dirty="0"/>
              <a:t>The online application is the easiest way to apply for reciprocity benefits. </a:t>
            </a:r>
            <a:r>
              <a:rPr lang="en-US" dirty="0">
                <a:hlinkClick r:id="rId4"/>
              </a:rPr>
              <a:t>Paper applications are also available</a:t>
            </a:r>
            <a:r>
              <a:rPr lang="en-US" dirty="0"/>
              <a:t>.</a:t>
            </a:r>
          </a:p>
          <a:p>
            <a:r>
              <a:rPr lang="en-US" dirty="0"/>
              <a:t/>
            </a:r>
            <a:br>
              <a:rPr lang="en-US" dirty="0"/>
            </a:br>
            <a:r>
              <a:rPr lang="en-US" sz="1200" b="1" kern="1200" dirty="0">
                <a:solidFill>
                  <a:schemeClr val="tx1"/>
                </a:solidFill>
                <a:effectLst/>
                <a:latin typeface="+mn-lt"/>
                <a:ea typeface="+mn-ea"/>
                <a:cs typeface="+mn-cs"/>
              </a:rPr>
              <a:t>Stop!</a:t>
            </a:r>
            <a:r>
              <a:rPr lang="en-US" dirty="0"/>
              <a:t> This application is </a:t>
            </a:r>
            <a:r>
              <a:rPr lang="en-US" b="1" dirty="0"/>
              <a:t>not</a:t>
            </a:r>
            <a:r>
              <a:rPr lang="en-US" dirty="0"/>
              <a:t> applicable if you are a </a:t>
            </a:r>
            <a:r>
              <a:rPr lang="en-US" b="1" dirty="0"/>
              <a:t>Minnesota resident</a:t>
            </a:r>
            <a:r>
              <a:rPr lang="en-US" dirty="0"/>
              <a:t> and enrolled in:</a:t>
            </a:r>
          </a:p>
          <a:p>
            <a:r>
              <a:rPr lang="en-US" dirty="0"/>
              <a:t>A distance education program at a college in a neighboring reciprocity state while remaining in Minnesota.</a:t>
            </a:r>
          </a:p>
          <a:p>
            <a:r>
              <a:rPr lang="en-US" dirty="0"/>
              <a:t>A state college or university in </a:t>
            </a:r>
            <a:r>
              <a:rPr lang="en-US" b="1" dirty="0"/>
              <a:t>South Dakota</a:t>
            </a:r>
            <a:r>
              <a:rPr lang="en-US" dirty="0"/>
              <a:t>. South Dakota will determine your eligibility for reciprocity benefits determined by the campus you attend.</a:t>
            </a:r>
          </a:p>
          <a:p>
            <a:r>
              <a:rPr lang="en-US" dirty="0"/>
              <a:t>A </a:t>
            </a:r>
            <a:r>
              <a:rPr lang="en-US" b="1" dirty="0"/>
              <a:t>public technical college</a:t>
            </a:r>
            <a:r>
              <a:rPr lang="en-US" dirty="0"/>
              <a:t> in </a:t>
            </a:r>
            <a:r>
              <a:rPr lang="en-US" b="1" dirty="0"/>
              <a:t>South Dakota</a:t>
            </a:r>
            <a:r>
              <a:rPr lang="en-US" dirty="0"/>
              <a:t> or </a:t>
            </a:r>
            <a:r>
              <a:rPr lang="en-US" b="1" dirty="0"/>
              <a:t>Wisconsin</a:t>
            </a:r>
            <a:r>
              <a:rPr lang="en-US" dirty="0"/>
              <a:t>. You need to apply directly to the technical college for tuition reciprocity benefits because those colleges do not use this web-based application.</a:t>
            </a:r>
          </a:p>
          <a:p>
            <a:r>
              <a:rPr lang="en-US" b="1" dirty="0"/>
              <a:t>Manitoba</a:t>
            </a:r>
            <a:r>
              <a:rPr lang="en-US" dirty="0"/>
              <a:t>, </a:t>
            </a:r>
            <a:r>
              <a:rPr lang="en-US" b="1" dirty="0"/>
              <a:t>Iowa</a:t>
            </a:r>
            <a:r>
              <a:rPr lang="en-US" dirty="0"/>
              <a:t> or any of the states participating in the </a:t>
            </a:r>
            <a:r>
              <a:rPr lang="en-US" dirty="0">
                <a:hlinkClick r:id="rId5"/>
              </a:rPr>
              <a:t>Midwestern Student Exchange Program (MSEP)</a:t>
            </a:r>
            <a:r>
              <a:rPr lang="en-US" dirty="0"/>
              <a:t>--Kansas, Michigan, Missouri or Nebraska. You should apply directly to the college for reduced tuition benefits because those colleges do not use this web-based application.</a:t>
            </a:r>
          </a:p>
          <a:p>
            <a:r>
              <a:rPr lang="en-US" dirty="0"/>
              <a:t>A program charging the same tuition rate to all students regardless of state of residence.</a:t>
            </a:r>
          </a:p>
          <a:p>
            <a:r>
              <a:rPr lang="en-US" dirty="0"/>
              <a:t>A private college. They do NOT participate in the tuition reciprocity program because they do not charge non-resident tuition rates.</a:t>
            </a:r>
          </a:p>
          <a:p>
            <a:endParaRPr lang="en-US" altLang="en-US" dirty="0"/>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spcBef>
                <a:spcPct val="30000"/>
              </a:spcBef>
              <a:defRPr sz="1100">
                <a:solidFill>
                  <a:schemeClr val="tx1"/>
                </a:solidFill>
                <a:latin typeface="Times" panose="02020603050405020304" pitchFamily="18" charset="0"/>
              </a:defRPr>
            </a:lvl1pPr>
            <a:lvl2pPr marL="712682" indent="-273400" defTabSz="893924">
              <a:spcBef>
                <a:spcPct val="30000"/>
              </a:spcBef>
              <a:defRPr sz="1100">
                <a:solidFill>
                  <a:schemeClr val="tx1"/>
                </a:solidFill>
                <a:latin typeface="Times" panose="02020603050405020304" pitchFamily="18" charset="0"/>
              </a:defRPr>
            </a:lvl2pPr>
            <a:lvl3pPr marL="1096670" indent="-218105" defTabSz="893924">
              <a:spcBef>
                <a:spcPct val="30000"/>
              </a:spcBef>
              <a:defRPr sz="1100">
                <a:solidFill>
                  <a:schemeClr val="tx1"/>
                </a:solidFill>
                <a:latin typeface="Times" panose="02020603050405020304" pitchFamily="18" charset="0"/>
              </a:defRPr>
            </a:lvl3pPr>
            <a:lvl4pPr marL="1535952" indent="-218105" defTabSz="893924">
              <a:spcBef>
                <a:spcPct val="30000"/>
              </a:spcBef>
              <a:defRPr sz="1100">
                <a:solidFill>
                  <a:schemeClr val="tx1"/>
                </a:solidFill>
                <a:latin typeface="Times" panose="02020603050405020304" pitchFamily="18" charset="0"/>
              </a:defRPr>
            </a:lvl4pPr>
            <a:lvl5pPr marL="1975235" indent="-218105" defTabSz="893924">
              <a:spcBef>
                <a:spcPct val="30000"/>
              </a:spcBef>
              <a:defRPr sz="1100">
                <a:solidFill>
                  <a:schemeClr val="tx1"/>
                </a:solidFill>
                <a:latin typeface="Times" panose="02020603050405020304" pitchFamily="18" charset="0"/>
              </a:defRPr>
            </a:lvl5pPr>
            <a:lvl6pPr marL="2417589" indent="-218105" defTabSz="893924" eaLnBrk="0" fontAlgn="base" hangingPunct="0">
              <a:spcBef>
                <a:spcPct val="30000"/>
              </a:spcBef>
              <a:spcAft>
                <a:spcPct val="0"/>
              </a:spcAft>
              <a:defRPr sz="1100">
                <a:solidFill>
                  <a:schemeClr val="tx1"/>
                </a:solidFill>
                <a:latin typeface="Times" panose="02020603050405020304" pitchFamily="18" charset="0"/>
              </a:defRPr>
            </a:lvl6pPr>
            <a:lvl7pPr marL="2859944" indent="-218105" defTabSz="893924" eaLnBrk="0" fontAlgn="base" hangingPunct="0">
              <a:spcBef>
                <a:spcPct val="30000"/>
              </a:spcBef>
              <a:spcAft>
                <a:spcPct val="0"/>
              </a:spcAft>
              <a:defRPr sz="1100">
                <a:solidFill>
                  <a:schemeClr val="tx1"/>
                </a:solidFill>
                <a:latin typeface="Times" panose="02020603050405020304" pitchFamily="18" charset="0"/>
              </a:defRPr>
            </a:lvl7pPr>
            <a:lvl8pPr marL="3302298" indent="-218105" defTabSz="893924" eaLnBrk="0" fontAlgn="base" hangingPunct="0">
              <a:spcBef>
                <a:spcPct val="30000"/>
              </a:spcBef>
              <a:spcAft>
                <a:spcPct val="0"/>
              </a:spcAft>
              <a:defRPr sz="1100">
                <a:solidFill>
                  <a:schemeClr val="tx1"/>
                </a:solidFill>
                <a:latin typeface="Times" panose="02020603050405020304" pitchFamily="18" charset="0"/>
              </a:defRPr>
            </a:lvl8pPr>
            <a:lvl9pPr marL="3744653" indent="-218105" defTabSz="893924" eaLnBrk="0" fontAlgn="base" hangingPunct="0">
              <a:spcBef>
                <a:spcPct val="30000"/>
              </a:spcBef>
              <a:spcAft>
                <a:spcPct val="0"/>
              </a:spcAft>
              <a:defRPr sz="1100">
                <a:solidFill>
                  <a:schemeClr val="tx1"/>
                </a:solidFill>
                <a:latin typeface="Times" panose="02020603050405020304" pitchFamily="18" charset="0"/>
              </a:defRPr>
            </a:lvl9pPr>
          </a:lstStyle>
          <a:p>
            <a:pPr>
              <a:spcBef>
                <a:spcPct val="0"/>
              </a:spcBef>
            </a:pPr>
            <a:fld id="{F0E72AB6-3F22-47AB-BF0C-D58FDF8F5526}" type="slidenum">
              <a:rPr lang="en-US" altLang="en-US">
                <a:solidFill>
                  <a:srgbClr val="000000"/>
                </a:solidFill>
              </a:rPr>
              <a:pPr>
                <a:spcBef>
                  <a:spcPct val="0"/>
                </a:spcBef>
              </a:pPr>
              <a:t>7</a:t>
            </a:fld>
            <a:endParaRPr lang="en-US" altLang="en-US" dirty="0">
              <a:solidFill>
                <a:srgbClr val="000000"/>
              </a:solidFill>
            </a:endParaRPr>
          </a:p>
        </p:txBody>
      </p:sp>
      <p:sp>
        <p:nvSpPr>
          <p:cNvPr id="21402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1100" dirty="0">
              <a:solidFill>
                <a:srgbClr val="000000"/>
              </a:solidFill>
            </a:endParaRPr>
          </a:p>
        </p:txBody>
      </p:sp>
      <p:sp>
        <p:nvSpPr>
          <p:cNvPr id="214022"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100" smtClean="0">
                <a:solidFill>
                  <a:srgbClr val="000000"/>
                </a:solidFill>
              </a:rPr>
              <a:t>Paying for College:  2019-2020</a:t>
            </a:r>
            <a:endParaRPr lang="en-US" altLang="en-US" sz="1100" dirty="0">
              <a:solidFill>
                <a:srgbClr val="000000"/>
              </a:solidFill>
            </a:endParaRPr>
          </a:p>
        </p:txBody>
      </p:sp>
    </p:spTree>
    <p:extLst>
      <p:ext uri="{BB962C8B-B14F-4D97-AF65-F5344CB8AC3E}">
        <p14:creationId xmlns:p14="http://schemas.microsoft.com/office/powerpoint/2010/main" val="1696900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the top half of the 2017-18 “Parent Financial Information continued” page. The bottom half of the page is continued on the next slide.</a:t>
            </a:r>
          </a:p>
          <a:p>
            <a:endParaRPr lang="en-US" altLang="en-US" dirty="0"/>
          </a:p>
          <a:p>
            <a:r>
              <a:rPr lang="en-US" altLang="en-US" dirty="0"/>
              <a:t>The “Additional Financial Information” section was updated</a:t>
            </a:r>
            <a:r>
              <a:rPr lang="en-US" altLang="en-US" baseline="0" dirty="0"/>
              <a:t> to include “2015” for clarity. </a:t>
            </a:r>
            <a:endParaRPr lang="en-US" altLang="en-US" dirty="0"/>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48</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358622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the top half of the 2017-18 “Sign &amp; Submit” page, where the student signs and actively acknowledges the Certification Statement. Applicants must still actively agree with the certification statement.</a:t>
            </a:r>
          </a:p>
          <a:p>
            <a:endParaRPr lang="en-US" altLang="en-US" dirty="0"/>
          </a:p>
          <a:p>
            <a:r>
              <a:rPr lang="en-US" sz="1200" kern="1200" dirty="0">
                <a:solidFill>
                  <a:schemeClr val="tx1"/>
                </a:solidFill>
                <a:effectLst/>
                <a:latin typeface="+mn-lt"/>
                <a:ea typeface="+mn-ea"/>
                <a:cs typeface="+mn-cs"/>
              </a:rPr>
              <a:t>Since the student entered his/her FSA ID to go to the IRS to transfers data, he/she is not requested to provide his/her FSA ID </a:t>
            </a:r>
            <a:r>
              <a:rPr lang="en-US" altLang="en-US" dirty="0"/>
              <a:t>Username and Password again to sign the application.</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49</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2734975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2017-18 “Confirmation Page”</a:t>
            </a:r>
          </a:p>
          <a:p>
            <a:endParaRPr lang="en-US" altLang="en-US" dirty="0"/>
          </a:p>
          <a:p>
            <a:r>
              <a:rPr lang="en-US" altLang="en-US" dirty="0"/>
              <a:t>Parents of dependent students are offered the option to transfer the parents’ data into another student’s new FAFSA. The link is found on the “Confirmation Page.” </a:t>
            </a:r>
          </a:p>
          <a:p>
            <a:endParaRPr lang="en-US" altLang="en-US" dirty="0"/>
          </a:p>
          <a:p>
            <a:r>
              <a:rPr lang="en-US" altLang="en-US" dirty="0"/>
              <a:t>If the applicant leaves the confirmation page before they click this link they will not be able to return to transfer data to the application of a sibling.</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50</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153341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Common examples</a:t>
            </a:r>
          </a:p>
          <a:p>
            <a:r>
              <a:rPr lang="en-US" altLang="en-US" dirty="0"/>
              <a:t>Contact each college – apply to each college</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2682" indent="-273400" defTabSz="893924">
              <a:defRPr sz="2400">
                <a:solidFill>
                  <a:schemeClr val="tx1"/>
                </a:solidFill>
                <a:latin typeface="Times" panose="02020603050405020304" pitchFamily="18" charset="0"/>
              </a:defRPr>
            </a:lvl2pPr>
            <a:lvl3pPr marL="1096670" indent="-218105" defTabSz="893924">
              <a:defRPr sz="2400">
                <a:solidFill>
                  <a:schemeClr val="tx1"/>
                </a:solidFill>
                <a:latin typeface="Times" panose="02020603050405020304" pitchFamily="18" charset="0"/>
              </a:defRPr>
            </a:lvl3pPr>
            <a:lvl4pPr marL="1535952" indent="-218105" defTabSz="893924">
              <a:defRPr sz="2400">
                <a:solidFill>
                  <a:schemeClr val="tx1"/>
                </a:solidFill>
                <a:latin typeface="Times" panose="02020603050405020304" pitchFamily="18" charset="0"/>
              </a:defRPr>
            </a:lvl4pPr>
            <a:lvl5pPr marL="1975235" indent="-218105" defTabSz="893924">
              <a:defRPr sz="2400">
                <a:solidFill>
                  <a:schemeClr val="tx1"/>
                </a:solidFill>
                <a:latin typeface="Times" panose="02020603050405020304" pitchFamily="18" charset="0"/>
              </a:defRPr>
            </a:lvl5pPr>
            <a:lvl6pPr marL="2417589" indent="-218105" defTabSz="893924" eaLnBrk="0" fontAlgn="base" hangingPunct="0">
              <a:spcBef>
                <a:spcPct val="0"/>
              </a:spcBef>
              <a:spcAft>
                <a:spcPct val="0"/>
              </a:spcAft>
              <a:defRPr sz="2400">
                <a:solidFill>
                  <a:schemeClr val="tx1"/>
                </a:solidFill>
                <a:latin typeface="Times" panose="02020603050405020304" pitchFamily="18" charset="0"/>
              </a:defRPr>
            </a:lvl6pPr>
            <a:lvl7pPr marL="2859944" indent="-218105" defTabSz="893924" eaLnBrk="0" fontAlgn="base" hangingPunct="0">
              <a:spcBef>
                <a:spcPct val="0"/>
              </a:spcBef>
              <a:spcAft>
                <a:spcPct val="0"/>
              </a:spcAft>
              <a:defRPr sz="2400">
                <a:solidFill>
                  <a:schemeClr val="tx1"/>
                </a:solidFill>
                <a:latin typeface="Times" panose="02020603050405020304" pitchFamily="18" charset="0"/>
              </a:defRPr>
            </a:lvl7pPr>
            <a:lvl8pPr marL="3302298" indent="-218105" defTabSz="893924" eaLnBrk="0" fontAlgn="base" hangingPunct="0">
              <a:spcBef>
                <a:spcPct val="0"/>
              </a:spcBef>
              <a:spcAft>
                <a:spcPct val="0"/>
              </a:spcAft>
              <a:defRPr sz="2400">
                <a:solidFill>
                  <a:schemeClr val="tx1"/>
                </a:solidFill>
                <a:latin typeface="Times" panose="02020603050405020304" pitchFamily="18" charset="0"/>
              </a:defRPr>
            </a:lvl8pPr>
            <a:lvl9pPr marL="3744653" indent="-218105" defTabSz="893924" eaLnBrk="0" fontAlgn="base" hangingPunct="0">
              <a:spcBef>
                <a:spcPct val="0"/>
              </a:spcBef>
              <a:spcAft>
                <a:spcPct val="0"/>
              </a:spcAft>
              <a:defRPr sz="2400">
                <a:solidFill>
                  <a:schemeClr val="tx1"/>
                </a:solidFill>
                <a:latin typeface="Times" panose="02020603050405020304" pitchFamily="18" charset="0"/>
              </a:defRPr>
            </a:lvl9pPr>
          </a:lstStyle>
          <a:p>
            <a:fld id="{F6EC95F9-8138-484D-A7DA-B407BF5ED9E2}" type="slidenum">
              <a:rPr lang="en-US" altLang="en-US" sz="1100">
                <a:solidFill>
                  <a:srgbClr val="000000"/>
                </a:solidFill>
              </a:rPr>
              <a:pPr/>
              <a:t>51</a:t>
            </a:fld>
            <a:endParaRPr lang="en-US" altLang="en-US" sz="1100" dirty="0">
              <a:solidFill>
                <a:srgbClr val="000000"/>
              </a:solidFill>
            </a:endParaRPr>
          </a:p>
        </p:txBody>
      </p:sp>
      <p:sp>
        <p:nvSpPr>
          <p:cNvPr id="14234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1100" dirty="0">
              <a:solidFill>
                <a:srgbClr val="000000"/>
              </a:solidFill>
            </a:endParaRPr>
          </a:p>
        </p:txBody>
      </p:sp>
      <p:sp>
        <p:nvSpPr>
          <p:cNvPr id="142342" name="Header Placeholder 2"/>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100" smtClean="0">
                <a:solidFill>
                  <a:srgbClr val="000000"/>
                </a:solidFill>
              </a:rPr>
              <a:t>Paying for College:  2019-2020</a:t>
            </a:r>
            <a:endParaRPr lang="en-US" altLang="en-US" sz="1100" dirty="0">
              <a:solidFill>
                <a:srgbClr val="000000"/>
              </a:solidFill>
            </a:endParaRPr>
          </a:p>
        </p:txBody>
      </p:sp>
    </p:spTree>
    <p:extLst>
      <p:ext uri="{BB962C8B-B14F-4D97-AF65-F5344CB8AC3E}">
        <p14:creationId xmlns:p14="http://schemas.microsoft.com/office/powerpoint/2010/main" val="412974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38">
              <a:spcBef>
                <a:spcPct val="30000"/>
              </a:spcBef>
              <a:defRPr sz="1200">
                <a:solidFill>
                  <a:schemeClr val="tx1"/>
                </a:solidFill>
                <a:latin typeface="Times" panose="02020603050405020304" pitchFamily="18" charset="0"/>
              </a:defRPr>
            </a:lvl1pPr>
            <a:lvl2pPr marL="756882" indent="-291108" defTabSz="949338">
              <a:spcBef>
                <a:spcPct val="30000"/>
              </a:spcBef>
              <a:defRPr sz="1200">
                <a:solidFill>
                  <a:schemeClr val="tx1"/>
                </a:solidFill>
                <a:latin typeface="Times" panose="02020603050405020304" pitchFamily="18" charset="0"/>
              </a:defRPr>
            </a:lvl2pPr>
            <a:lvl3pPr marL="1164434" indent="-232887" defTabSz="949338">
              <a:spcBef>
                <a:spcPct val="30000"/>
              </a:spcBef>
              <a:defRPr sz="1200">
                <a:solidFill>
                  <a:schemeClr val="tx1"/>
                </a:solidFill>
                <a:latin typeface="Times" panose="02020603050405020304" pitchFamily="18" charset="0"/>
              </a:defRPr>
            </a:lvl3pPr>
            <a:lvl4pPr marL="1630208" indent="-232887" defTabSz="949338">
              <a:spcBef>
                <a:spcPct val="30000"/>
              </a:spcBef>
              <a:defRPr sz="1200">
                <a:solidFill>
                  <a:schemeClr val="tx1"/>
                </a:solidFill>
                <a:latin typeface="Times" panose="02020603050405020304" pitchFamily="18" charset="0"/>
              </a:defRPr>
            </a:lvl4pPr>
            <a:lvl5pPr marL="2095981" indent="-232887" defTabSz="949338">
              <a:spcBef>
                <a:spcPct val="30000"/>
              </a:spcBef>
              <a:defRPr sz="1200">
                <a:solidFill>
                  <a:schemeClr val="tx1"/>
                </a:solidFill>
                <a:latin typeface="Times" panose="02020603050405020304" pitchFamily="18" charset="0"/>
              </a:defRPr>
            </a:lvl5pPr>
            <a:lvl6pPr marL="2561755" indent="-232887" defTabSz="949338" eaLnBrk="0" fontAlgn="base" hangingPunct="0">
              <a:spcBef>
                <a:spcPct val="30000"/>
              </a:spcBef>
              <a:spcAft>
                <a:spcPct val="0"/>
              </a:spcAft>
              <a:defRPr sz="1200">
                <a:solidFill>
                  <a:schemeClr val="tx1"/>
                </a:solidFill>
                <a:latin typeface="Times" panose="02020603050405020304" pitchFamily="18" charset="0"/>
              </a:defRPr>
            </a:lvl6pPr>
            <a:lvl7pPr marL="3027528" indent="-232887" defTabSz="949338" eaLnBrk="0" fontAlgn="base" hangingPunct="0">
              <a:spcBef>
                <a:spcPct val="30000"/>
              </a:spcBef>
              <a:spcAft>
                <a:spcPct val="0"/>
              </a:spcAft>
              <a:defRPr sz="1200">
                <a:solidFill>
                  <a:schemeClr val="tx1"/>
                </a:solidFill>
                <a:latin typeface="Times" panose="02020603050405020304" pitchFamily="18" charset="0"/>
              </a:defRPr>
            </a:lvl7pPr>
            <a:lvl8pPr marL="3493301" indent="-232887" defTabSz="949338" eaLnBrk="0" fontAlgn="base" hangingPunct="0">
              <a:spcBef>
                <a:spcPct val="30000"/>
              </a:spcBef>
              <a:spcAft>
                <a:spcPct val="0"/>
              </a:spcAft>
              <a:defRPr sz="1200">
                <a:solidFill>
                  <a:schemeClr val="tx1"/>
                </a:solidFill>
                <a:latin typeface="Times" panose="02020603050405020304" pitchFamily="18" charset="0"/>
              </a:defRPr>
            </a:lvl8pPr>
            <a:lvl9pPr marL="3959075" indent="-232887" defTabSz="94933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EF74EBC-C871-4D90-964E-A6B6AD93B8ED}" type="slidenum">
              <a:rPr lang="en-US" altLang="en-US" sz="1100">
                <a:solidFill>
                  <a:srgbClr val="000000"/>
                </a:solidFill>
              </a:rPr>
              <a:pPr>
                <a:spcBef>
                  <a:spcPct val="0"/>
                </a:spcBef>
              </a:pPr>
              <a:t>53</a:t>
            </a:fld>
            <a:endParaRPr lang="en-US" altLang="en-US" sz="1100" dirty="0">
              <a:solidFill>
                <a:srgbClr val="000000"/>
              </a:solidFill>
            </a:endParaRPr>
          </a:p>
        </p:txBody>
      </p:sp>
      <p:sp>
        <p:nvSpPr>
          <p:cNvPr id="2" name="Header Placeholder 1"/>
          <p:cNvSpPr>
            <a:spLocks noGrp="1"/>
          </p:cNvSpPr>
          <p:nvPr>
            <p:ph type="hdr" sz="quarter" idx="10"/>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3564022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C2C8B38-07C3-4725-BCAC-2E9F94E5C441}" type="slidenum">
              <a:rPr lang="en-US" smtClean="0">
                <a:latin typeface="Arial" pitchFamily="34" charset="0"/>
              </a:rPr>
              <a:pPr/>
              <a:t>54</a:t>
            </a:fld>
            <a:endParaRPr lang="en-US" dirty="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
        <p:nvSpPr>
          <p:cNvPr id="2" name="Footer Placeholder 1"/>
          <p:cNvSpPr>
            <a:spLocks noGrp="1"/>
          </p:cNvSpPr>
          <p:nvPr>
            <p:ph type="ftr" sz="quarter" idx="10"/>
          </p:nvPr>
        </p:nvSpPr>
        <p:spPr/>
        <p:txBody>
          <a:bodyPr/>
          <a:lstStyle/>
          <a:p>
            <a:pPr>
              <a:defRPr/>
            </a:pPr>
            <a:r>
              <a:rPr lang="en-US" dirty="0"/>
              <a:t>Jeff Olson, Director of Financial Aid, Bethel University</a:t>
            </a:r>
          </a:p>
        </p:txBody>
      </p:sp>
      <p:sp>
        <p:nvSpPr>
          <p:cNvPr id="3" name="Header Placeholder 2"/>
          <p:cNvSpPr>
            <a:spLocks noGrp="1"/>
          </p:cNvSpPr>
          <p:nvPr>
            <p:ph type="hdr" sz="quarter" idx="11"/>
          </p:nvPr>
        </p:nvSpPr>
        <p:spPr/>
        <p:txBody>
          <a:bodyPr/>
          <a:lstStyle/>
          <a:p>
            <a:pPr>
              <a:defRPr/>
            </a:pPr>
            <a:r>
              <a:rPr lang="en-US" smtClean="0"/>
              <a:t>Paying for College:  2019-2020</a:t>
            </a:r>
            <a:endParaRPr lang="en-US" dirty="0"/>
          </a:p>
        </p:txBody>
      </p:sp>
      <p:sp>
        <p:nvSpPr>
          <p:cNvPr id="4" name="Date Placeholder 3"/>
          <p:cNvSpPr>
            <a:spLocks noGrp="1"/>
          </p:cNvSpPr>
          <p:nvPr>
            <p:ph type="dt" idx="12"/>
          </p:nvPr>
        </p:nvSpPr>
        <p:spPr/>
        <p:txBody>
          <a:bodyPr/>
          <a:lstStyle/>
          <a:p>
            <a:pPr>
              <a:defRPr/>
            </a:pPr>
            <a:r>
              <a:rPr lang="en-US" dirty="0"/>
              <a:t>October 2015</a:t>
            </a:r>
          </a:p>
        </p:txBody>
      </p:sp>
    </p:spTree>
    <p:extLst>
      <p:ext uri="{BB962C8B-B14F-4D97-AF65-F5344CB8AC3E}">
        <p14:creationId xmlns:p14="http://schemas.microsoft.com/office/powerpoint/2010/main" val="3696594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160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100" smtClean="0">
                <a:solidFill>
                  <a:srgbClr val="000000"/>
                </a:solidFill>
              </a:rPr>
              <a:t>Paying for College:  2019-2020</a:t>
            </a:r>
            <a:endParaRPr lang="en-US" altLang="en-US" sz="1100" dirty="0">
              <a:solidFill>
                <a:srgbClr val="000000"/>
              </a:solidFill>
            </a:endParaRPr>
          </a:p>
        </p:txBody>
      </p:sp>
      <p:sp>
        <p:nvSpPr>
          <p:cNvPr id="21606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1100" dirty="0">
              <a:solidFill>
                <a:srgbClr val="000000"/>
              </a:solidFill>
            </a:endParaRPr>
          </a:p>
        </p:txBody>
      </p:sp>
      <p:sp>
        <p:nvSpPr>
          <p:cNvPr id="21607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fld id="{B945392F-367F-485A-B298-C75EB075F701}" type="slidenum">
              <a:rPr lang="en-US" altLang="en-US" sz="1100">
                <a:solidFill>
                  <a:srgbClr val="000000"/>
                </a:solidFill>
              </a:rPr>
              <a:pPr/>
              <a:t>55</a:t>
            </a:fld>
            <a:endParaRPr lang="en-US" altLang="en-US" sz="1100" dirty="0">
              <a:solidFill>
                <a:srgbClr val="000000"/>
              </a:solidFill>
            </a:endParaRPr>
          </a:p>
        </p:txBody>
      </p:sp>
    </p:spTree>
    <p:extLst>
      <p:ext uri="{BB962C8B-B14F-4D97-AF65-F5344CB8AC3E}">
        <p14:creationId xmlns:p14="http://schemas.microsoft.com/office/powerpoint/2010/main" val="1268725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pPr defTabSz="945297"/>
            <a:fld id="{24F661DB-B70F-48F4-B667-861EA513195B}" type="slidenum">
              <a:rPr lang="en-US" smtClean="0">
                <a:solidFill>
                  <a:prstClr val="black"/>
                </a:solidFill>
              </a:rPr>
              <a:pPr defTabSz="945297"/>
              <a:t>57</a:t>
            </a:fld>
            <a:endParaRPr lang="en-US" dirty="0">
              <a:solidFill>
                <a:prstClr val="black"/>
              </a:solidFill>
            </a:endParaRPr>
          </a:p>
        </p:txBody>
      </p:sp>
      <p:sp>
        <p:nvSpPr>
          <p:cNvPr id="180227" name="Rectangle 2"/>
          <p:cNvSpPr>
            <a:spLocks noChangeArrowheads="1"/>
          </p:cNvSpPr>
          <p:nvPr/>
        </p:nvSpPr>
        <p:spPr bwMode="auto">
          <a:xfrm>
            <a:off x="3971422" y="6"/>
            <a:ext cx="3036965" cy="465060"/>
          </a:xfrm>
          <a:prstGeom prst="rect">
            <a:avLst/>
          </a:prstGeom>
          <a:noFill/>
          <a:ln w="12700">
            <a:noFill/>
            <a:miter lim="800000"/>
            <a:headEnd/>
            <a:tailEnd/>
          </a:ln>
        </p:spPr>
        <p:txBody>
          <a:bodyPr wrap="none" lIns="93919" tIns="46958" rIns="93919" bIns="46958" anchor="ctr"/>
          <a:lstStyle/>
          <a:p>
            <a:pPr eaLnBrk="0" fontAlgn="base" hangingPunct="0">
              <a:spcBef>
                <a:spcPct val="0"/>
              </a:spcBef>
              <a:spcAft>
                <a:spcPct val="0"/>
              </a:spcAft>
            </a:pPr>
            <a:endParaRPr lang="en-US" dirty="0">
              <a:solidFill>
                <a:prstClr val="black"/>
              </a:solidFill>
              <a:latin typeface="Arial" charset="0"/>
            </a:endParaRPr>
          </a:p>
        </p:txBody>
      </p:sp>
      <p:sp>
        <p:nvSpPr>
          <p:cNvPr id="180228" name="Rectangle 3"/>
          <p:cNvSpPr>
            <a:spLocks noChangeArrowheads="1"/>
          </p:cNvSpPr>
          <p:nvPr/>
        </p:nvSpPr>
        <p:spPr bwMode="auto">
          <a:xfrm>
            <a:off x="3971422" y="8829824"/>
            <a:ext cx="3036965" cy="465059"/>
          </a:xfrm>
          <a:prstGeom prst="rect">
            <a:avLst/>
          </a:prstGeom>
          <a:noFill/>
          <a:ln w="12700">
            <a:noFill/>
            <a:miter lim="800000"/>
            <a:headEnd/>
            <a:tailEnd/>
          </a:ln>
        </p:spPr>
        <p:txBody>
          <a:bodyPr lIns="93515" tIns="45938" rIns="93515" bIns="45938" anchor="b"/>
          <a:lstStyle/>
          <a:p>
            <a:pPr algn="r" defTabSz="945297"/>
            <a:r>
              <a:rPr lang="en-US" sz="1200" dirty="0">
                <a:solidFill>
                  <a:prstClr val="black"/>
                </a:solidFill>
                <a:latin typeface="Times New Roman" pitchFamily="18" charset="0"/>
              </a:rPr>
              <a:t>5</a:t>
            </a:r>
          </a:p>
        </p:txBody>
      </p:sp>
      <p:sp>
        <p:nvSpPr>
          <p:cNvPr id="180229" name="Rectangle 4"/>
          <p:cNvSpPr>
            <a:spLocks noChangeArrowheads="1"/>
          </p:cNvSpPr>
          <p:nvPr/>
        </p:nvSpPr>
        <p:spPr bwMode="auto">
          <a:xfrm>
            <a:off x="4" y="8829824"/>
            <a:ext cx="3036965" cy="465059"/>
          </a:xfrm>
          <a:prstGeom prst="rect">
            <a:avLst/>
          </a:prstGeom>
          <a:noFill/>
          <a:ln w="12700">
            <a:noFill/>
            <a:miter lim="800000"/>
            <a:headEnd/>
            <a:tailEnd/>
          </a:ln>
        </p:spPr>
        <p:txBody>
          <a:bodyPr wrap="none" lIns="93919" tIns="46958" rIns="93919" bIns="46958" anchor="ctr"/>
          <a:lstStyle/>
          <a:p>
            <a:pPr eaLnBrk="0" fontAlgn="base" hangingPunct="0">
              <a:spcBef>
                <a:spcPct val="0"/>
              </a:spcBef>
              <a:spcAft>
                <a:spcPct val="0"/>
              </a:spcAft>
            </a:pPr>
            <a:endParaRPr lang="en-US" dirty="0">
              <a:solidFill>
                <a:prstClr val="black"/>
              </a:solidFill>
              <a:latin typeface="Arial" charset="0"/>
            </a:endParaRPr>
          </a:p>
        </p:txBody>
      </p:sp>
      <p:sp>
        <p:nvSpPr>
          <p:cNvPr id="180230" name="Rectangle 5"/>
          <p:cNvSpPr>
            <a:spLocks noChangeArrowheads="1"/>
          </p:cNvSpPr>
          <p:nvPr/>
        </p:nvSpPr>
        <p:spPr bwMode="auto">
          <a:xfrm>
            <a:off x="4" y="6"/>
            <a:ext cx="3036965" cy="465060"/>
          </a:xfrm>
          <a:prstGeom prst="rect">
            <a:avLst/>
          </a:prstGeom>
          <a:noFill/>
          <a:ln w="12700">
            <a:noFill/>
            <a:miter lim="800000"/>
            <a:headEnd/>
            <a:tailEnd/>
          </a:ln>
        </p:spPr>
        <p:txBody>
          <a:bodyPr wrap="none" lIns="93919" tIns="46958" rIns="93919" bIns="46958" anchor="ctr"/>
          <a:lstStyle/>
          <a:p>
            <a:pPr eaLnBrk="0" fontAlgn="base" hangingPunct="0">
              <a:spcBef>
                <a:spcPct val="0"/>
              </a:spcBef>
              <a:spcAft>
                <a:spcPct val="0"/>
              </a:spcAft>
            </a:pPr>
            <a:endParaRPr lang="en-US" dirty="0">
              <a:solidFill>
                <a:prstClr val="black"/>
              </a:solidFill>
              <a:latin typeface="Arial" charset="0"/>
            </a:endParaRPr>
          </a:p>
        </p:txBody>
      </p:sp>
      <p:sp>
        <p:nvSpPr>
          <p:cNvPr id="180231" name="Rectangle 6"/>
          <p:cNvSpPr>
            <a:spLocks noGrp="1" noRot="1" noChangeAspect="1" noChangeArrowheads="1" noTextEdit="1"/>
          </p:cNvSpPr>
          <p:nvPr>
            <p:ph type="sldImg"/>
          </p:nvPr>
        </p:nvSpPr>
        <p:spPr>
          <a:xfrm>
            <a:off x="420688" y="706438"/>
            <a:ext cx="6164262" cy="3468687"/>
          </a:xfrm>
          <a:ln w="12700" cap="flat"/>
        </p:spPr>
      </p:sp>
      <p:sp>
        <p:nvSpPr>
          <p:cNvPr id="180232" name="Rectangle 7"/>
          <p:cNvSpPr>
            <a:spLocks noGrp="1" noChangeArrowheads="1"/>
          </p:cNvSpPr>
          <p:nvPr>
            <p:ph type="body" idx="1"/>
          </p:nvPr>
        </p:nvSpPr>
        <p:spPr>
          <a:xfrm>
            <a:off x="936079" y="4415710"/>
            <a:ext cx="5136235" cy="4182379"/>
          </a:xfrm>
          <a:noFill/>
          <a:ln/>
        </p:spPr>
        <p:txBody>
          <a:bodyPr lIns="93515" tIns="45938" rIns="93515" bIns="45938"/>
          <a:lstStyle/>
          <a:p>
            <a:pPr eaLnBrk="1" hangingPunct="1"/>
            <a:endParaRPr lang="en-US" dirty="0"/>
          </a:p>
        </p:txBody>
      </p:sp>
      <p:sp>
        <p:nvSpPr>
          <p:cNvPr id="2" name="Footer Placeholder 1"/>
          <p:cNvSpPr>
            <a:spLocks noGrp="1"/>
          </p:cNvSpPr>
          <p:nvPr>
            <p:ph type="ftr" sz="quarter" idx="10"/>
          </p:nvPr>
        </p:nvSpPr>
        <p:spPr/>
        <p:txBody>
          <a:bodyPr/>
          <a:lstStyle/>
          <a:p>
            <a:pPr>
              <a:defRPr/>
            </a:pPr>
            <a:r>
              <a:rPr lang="en-US" dirty="0">
                <a:solidFill>
                  <a:prstClr val="black"/>
                </a:solidFill>
              </a:rPr>
              <a:t>Jeff Olson, Director of Financial Aid, Bethel University</a:t>
            </a:r>
          </a:p>
        </p:txBody>
      </p:sp>
      <p:sp>
        <p:nvSpPr>
          <p:cNvPr id="3" name="Header Placeholder 2"/>
          <p:cNvSpPr>
            <a:spLocks noGrp="1"/>
          </p:cNvSpPr>
          <p:nvPr>
            <p:ph type="hdr" sz="quarter" idx="11"/>
          </p:nvPr>
        </p:nvSpPr>
        <p:spPr/>
        <p:txBody>
          <a:bodyPr/>
          <a:lstStyle/>
          <a:p>
            <a:pPr>
              <a:defRPr/>
            </a:pPr>
            <a:r>
              <a:rPr lang="en-US" smtClean="0">
                <a:solidFill>
                  <a:prstClr val="black"/>
                </a:solidFill>
              </a:rPr>
              <a:t>Paying for College:  2019-2020</a:t>
            </a:r>
            <a:endParaRPr lang="en-US" dirty="0">
              <a:solidFill>
                <a:prstClr val="black"/>
              </a:solidFill>
            </a:endParaRPr>
          </a:p>
        </p:txBody>
      </p:sp>
      <p:sp>
        <p:nvSpPr>
          <p:cNvPr id="4" name="Date Placeholder 3"/>
          <p:cNvSpPr>
            <a:spLocks noGrp="1"/>
          </p:cNvSpPr>
          <p:nvPr>
            <p:ph type="dt" idx="12"/>
          </p:nvPr>
        </p:nvSpPr>
        <p:spPr/>
        <p:txBody>
          <a:bodyPr/>
          <a:lstStyle/>
          <a:p>
            <a:pPr>
              <a:defRPr/>
            </a:pPr>
            <a:r>
              <a:rPr lang="en-US" dirty="0">
                <a:solidFill>
                  <a:prstClr val="black"/>
                </a:solidFill>
              </a:rPr>
              <a:t>October 2015</a:t>
            </a:r>
          </a:p>
        </p:txBody>
      </p:sp>
    </p:spTree>
    <p:extLst>
      <p:ext uri="{BB962C8B-B14F-4D97-AF65-F5344CB8AC3E}">
        <p14:creationId xmlns:p14="http://schemas.microsoft.com/office/powerpoint/2010/main" val="220617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58</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204543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growth of U.S. jobs and wages during the recovery is analyzed in </a:t>
            </a:r>
            <a:r>
              <a:rPr lang="en-US" i="1" dirty="0"/>
              <a:t>Good Jobs Are Back: College Graduates Are First in Line.</a:t>
            </a:r>
            <a:r>
              <a:rPr lang="en-US" dirty="0"/>
              <a:t> The findings show that since 2010, the economy has produced 6.6 million employment opportunities. Out of these career opportunities, 2.9 million are considered good jobs. The key finding revealed that 2.8 million good jobs went to college graduates. Some of the largest growing professions seek high-skilled workers and offer large benefits packages. Most good jobs are full time and twice as likely to provide health insurance and retirement plans. The competitive wages and good benefits of these good jobs offer created a healthy job market during the recovery.</a:t>
            </a:r>
          </a:p>
          <a:p>
            <a:endParaRPr lang="en-US" dirty="0"/>
          </a:p>
          <a:p>
            <a:r>
              <a:rPr lang="en-US" b="1" dirty="0">
                <a:effectLst/>
              </a:rPr>
              <a:t>Key Findings</a:t>
            </a:r>
          </a:p>
          <a:p>
            <a:r>
              <a:rPr lang="en-US" dirty="0">
                <a:effectLst/>
              </a:rPr>
              <a:t/>
            </a:r>
            <a:br>
              <a:rPr lang="en-US" dirty="0">
                <a:effectLst/>
              </a:rPr>
            </a:br>
            <a:r>
              <a:rPr lang="en-US" b="1" dirty="0">
                <a:effectLst/>
              </a:rPr>
              <a:t>Benefits</a:t>
            </a:r>
            <a:r>
              <a:rPr lang="en-US" dirty="0">
                <a:effectLst/>
              </a:rPr>
              <a:t/>
            </a:r>
            <a:br>
              <a:rPr lang="en-US" dirty="0">
                <a:effectLst/>
              </a:rPr>
            </a:br>
            <a:r>
              <a:rPr lang="en-US" dirty="0">
                <a:effectLst/>
              </a:rPr>
              <a:t>Eighty-six percent of workers in good jobs are full-time; 68 percent of good jobs provide health insurance; and 61 percent of good jobs include an employer-sponsored retirement plan.</a:t>
            </a:r>
          </a:p>
          <a:p>
            <a:r>
              <a:rPr lang="en-US" dirty="0">
                <a:effectLst/>
              </a:rPr>
              <a:t/>
            </a:r>
            <a:br>
              <a:rPr lang="en-US" dirty="0">
                <a:effectLst/>
              </a:rPr>
            </a:br>
            <a:r>
              <a:rPr lang="en-US" b="1" dirty="0">
                <a:effectLst/>
              </a:rPr>
              <a:t>Occupations</a:t>
            </a:r>
            <a:r>
              <a:rPr lang="en-US" dirty="0">
                <a:effectLst/>
              </a:rPr>
              <a:t/>
            </a:r>
            <a:br>
              <a:rPr lang="en-US" dirty="0">
                <a:effectLst/>
              </a:rPr>
            </a:br>
            <a:r>
              <a:rPr lang="en-US" dirty="0">
                <a:effectLst/>
              </a:rPr>
              <a:t>Managers, STEM (science, technology, engineering, and mathematics) and healthcare professionals account for the majority of growth in the good jobs tier.</a:t>
            </a:r>
          </a:p>
          <a:p>
            <a:r>
              <a:rPr lang="en-US" dirty="0">
                <a:effectLst/>
              </a:rPr>
              <a:t/>
            </a:r>
            <a:br>
              <a:rPr lang="en-US" dirty="0">
                <a:effectLst/>
              </a:rPr>
            </a:br>
            <a:r>
              <a:rPr lang="en-US" b="1" dirty="0">
                <a:effectLst/>
              </a:rPr>
              <a:t>Middle-wage Jobs</a:t>
            </a:r>
            <a:r>
              <a:rPr lang="en-US" dirty="0">
                <a:effectLst/>
              </a:rPr>
              <a:t/>
            </a:r>
            <a:br>
              <a:rPr lang="en-US" dirty="0">
                <a:effectLst/>
              </a:rPr>
            </a:br>
            <a:r>
              <a:rPr lang="en-US" dirty="0">
                <a:effectLst/>
              </a:rPr>
              <a:t>Middle-wage jobs have not fully recovered, remaining 900,000 jobs below their pre-recession employment levels.</a:t>
            </a:r>
          </a:p>
          <a:p>
            <a:r>
              <a:rPr lang="en-US" dirty="0">
                <a:effectLst/>
              </a:rPr>
              <a:t/>
            </a:r>
            <a:br>
              <a:rPr lang="en-US" dirty="0">
                <a:effectLst/>
              </a:rPr>
            </a:br>
            <a:r>
              <a:rPr lang="en-US" b="1" dirty="0">
                <a:effectLst/>
              </a:rPr>
              <a:t>Low-wage Jobs</a:t>
            </a:r>
            <a:r>
              <a:rPr lang="en-US" dirty="0">
                <a:effectLst/>
              </a:rPr>
              <a:t/>
            </a:r>
            <a:br>
              <a:rPr lang="en-US" dirty="0">
                <a:effectLst/>
              </a:rPr>
            </a:br>
            <a:r>
              <a:rPr lang="en-US" dirty="0">
                <a:effectLst/>
              </a:rPr>
              <a:t>Low-wage jobs pay $32,000 or less but comprise only 27 percent (1.8 million) of the jobs added after the recession.</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10</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257815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r>
              <a:rPr lang="en-US" dirty="0"/>
              <a:t>IPEDS Glossary (https://surveys.nces.ed.gov/ipeds/VisGlossaryAll.aspx).  A first-professional degree was an award that required completion of a program that met all of the following criteria: (1) completion of the academic requirements to begin practice in the profession; (2) at least 2 years of college work prior to entering the program; and (3) a total of at least 6 academic years of college work to complete the degree program, including prior required college work plus the length of the professional program itself. First-professional degrees may be awarded in the following 10 fields:</a:t>
            </a:r>
          </a:p>
          <a:p>
            <a:pPr marL="628650" lvl="1" indent="-171450">
              <a:buFont typeface="Arial" panose="020B0604020202020204" pitchFamily="34" charset="0"/>
              <a:buChar char="•"/>
            </a:pPr>
            <a:r>
              <a:rPr lang="en-US" dirty="0"/>
              <a:t>Chiropractic (D.C. or D.C.M.) </a:t>
            </a:r>
          </a:p>
          <a:p>
            <a:pPr marL="628650" lvl="1" indent="-171450">
              <a:buFont typeface="Arial" panose="020B0604020202020204" pitchFamily="34" charset="0"/>
              <a:buChar char="•"/>
            </a:pPr>
            <a:r>
              <a:rPr lang="en-US" dirty="0"/>
              <a:t>Dentistry (D.D.S. or D.M.D.) </a:t>
            </a:r>
          </a:p>
          <a:p>
            <a:pPr marL="628650" lvl="1" indent="-171450">
              <a:buFont typeface="Arial" panose="020B0604020202020204" pitchFamily="34" charset="0"/>
              <a:buChar char="•"/>
            </a:pPr>
            <a:r>
              <a:rPr lang="en-US" dirty="0"/>
              <a:t>Law (L.L.B., J.D.) </a:t>
            </a:r>
          </a:p>
          <a:p>
            <a:pPr marL="628650" lvl="1" indent="-171450">
              <a:buFont typeface="Arial" panose="020B0604020202020204" pitchFamily="34" charset="0"/>
              <a:buChar char="•"/>
            </a:pPr>
            <a:r>
              <a:rPr lang="en-US" dirty="0"/>
              <a:t>Medicine (M.D.) </a:t>
            </a:r>
          </a:p>
          <a:p>
            <a:pPr marL="628650" lvl="1" indent="-171450">
              <a:buFont typeface="Arial" panose="020B0604020202020204" pitchFamily="34" charset="0"/>
              <a:buChar char="•"/>
            </a:pPr>
            <a:r>
              <a:rPr lang="en-US" dirty="0"/>
              <a:t>Optometry (O.D.) </a:t>
            </a:r>
          </a:p>
          <a:p>
            <a:pPr marL="628650" lvl="1" indent="-171450">
              <a:buFont typeface="Arial" panose="020B0604020202020204" pitchFamily="34" charset="0"/>
              <a:buChar char="•"/>
            </a:pPr>
            <a:r>
              <a:rPr lang="en-US" dirty="0"/>
              <a:t>Osteopathic Medicine (D.O.) </a:t>
            </a:r>
          </a:p>
          <a:p>
            <a:pPr marL="628650" lvl="1" indent="-171450">
              <a:buFont typeface="Arial" panose="020B0604020202020204" pitchFamily="34" charset="0"/>
              <a:buChar char="•"/>
            </a:pPr>
            <a:r>
              <a:rPr lang="en-US" dirty="0"/>
              <a:t>Pharmacy (Pharm.D.) </a:t>
            </a:r>
          </a:p>
          <a:p>
            <a:pPr marL="628650" lvl="1" indent="-171450">
              <a:buFont typeface="Arial" panose="020B0604020202020204" pitchFamily="34" charset="0"/>
              <a:buChar char="•"/>
            </a:pPr>
            <a:r>
              <a:rPr lang="en-US" dirty="0"/>
              <a:t>Podiatry (D.P.M., D.P., or Pod.D.) </a:t>
            </a:r>
          </a:p>
          <a:p>
            <a:pPr marL="628650" lvl="1" indent="-171450">
              <a:buFont typeface="Arial" panose="020B0604020202020204" pitchFamily="34" charset="0"/>
              <a:buChar char="•"/>
            </a:pPr>
            <a:r>
              <a:rPr lang="en-US" dirty="0"/>
              <a:t>Theology (M.Div., M.H.L., B.D., or Ordination) </a:t>
            </a:r>
          </a:p>
          <a:p>
            <a:pPr marL="628650" lvl="1" indent="-171450">
              <a:buFont typeface="Arial" panose="020B0604020202020204" pitchFamily="34" charset="0"/>
              <a:buChar char="•"/>
            </a:pPr>
            <a:r>
              <a:rPr lang="en-US" dirty="0"/>
              <a:t>Veterinary Medicine (D.V.M.)</a:t>
            </a:r>
          </a:p>
          <a:p>
            <a:pPr lvl="0">
              <a:spcBef>
                <a:spcPts val="0"/>
              </a:spcBef>
              <a:buNone/>
            </a:pPr>
            <a:endParaRPr lang="en-US" dirty="0"/>
          </a:p>
          <a:p>
            <a:pPr lvl="0">
              <a:spcBef>
                <a:spcPts val="0"/>
              </a:spcBef>
              <a:buNone/>
            </a:pPr>
            <a:r>
              <a:rPr lang="en-US" dirty="0"/>
              <a:t>Doctor’s degree. The highest award a student can earn for graduate study. The doctor's degree classification includes such degrees as Doctor of Education, Doctor of Juridical Science, Doctor of Public Health, and the Doctor of Philosophy degree in any field such as agronomy, food technology, education, engineering, public administration, ophthalmology, or radiology.</a:t>
            </a:r>
            <a:endParaRPr dirty="0"/>
          </a:p>
        </p:txBody>
      </p:sp>
      <p:sp>
        <p:nvSpPr>
          <p:cNvPr id="266" name="Shape 2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sz="quarter" idx="10"/>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46953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combining groups, the distribution of resources was as follows:</a:t>
            </a:r>
          </a:p>
          <a:p>
            <a:r>
              <a:rPr lang="en-US" dirty="0"/>
              <a:t>• Family income and savings (parent and student combined) contributed the largest share of college funding, 41 percent.</a:t>
            </a:r>
          </a:p>
          <a:p>
            <a:r>
              <a:rPr lang="en-US" dirty="0"/>
              <a:t>• External aid—the combination of scholarships and grants, and contributions from relatives and friends—funded a slightly smaller share, 39 percent.</a:t>
            </a:r>
          </a:p>
          <a:p>
            <a:r>
              <a:rPr lang="en-US" dirty="0"/>
              <a:t>• Borrowed money—student and parent loans combined— covered 20 percent of college costs</a:t>
            </a:r>
          </a:p>
        </p:txBody>
      </p:sp>
      <p:sp>
        <p:nvSpPr>
          <p:cNvPr id="4" name="Header Placeholder 3"/>
          <p:cNvSpPr>
            <a:spLocks noGrp="1"/>
          </p:cNvSpPr>
          <p:nvPr>
            <p:ph type="hdr" sz="quarter" idx="10"/>
          </p:nvPr>
        </p:nvSpPr>
        <p:spPr/>
        <p:txBody>
          <a:bodyPr/>
          <a:lstStyle/>
          <a:p>
            <a:pPr>
              <a:defRPr/>
            </a:pPr>
            <a:r>
              <a:rPr lang="en-US" smtClean="0"/>
              <a:t>Paying for College:  2019-2020</a:t>
            </a:r>
            <a:endParaRPr lang="en-US" dirty="0"/>
          </a:p>
        </p:txBody>
      </p:sp>
      <p:sp>
        <p:nvSpPr>
          <p:cNvPr id="5" name="Date Placeholder 4"/>
          <p:cNvSpPr>
            <a:spLocks noGrp="1"/>
          </p:cNvSpPr>
          <p:nvPr>
            <p:ph type="dt" idx="11"/>
          </p:nvPr>
        </p:nvSpPr>
        <p:spPr/>
        <p:txBody>
          <a:bodyPr/>
          <a:lstStyle/>
          <a:p>
            <a:pPr>
              <a:defRPr/>
            </a:pPr>
            <a:r>
              <a:rPr lang="en-US" dirty="0"/>
              <a:t>October 2015</a:t>
            </a:r>
          </a:p>
        </p:txBody>
      </p:sp>
      <p:sp>
        <p:nvSpPr>
          <p:cNvPr id="6" name="Footer Placeholder 5"/>
          <p:cNvSpPr>
            <a:spLocks noGrp="1"/>
          </p:cNvSpPr>
          <p:nvPr>
            <p:ph type="ftr" sz="quarter" idx="12"/>
          </p:nvPr>
        </p:nvSpPr>
        <p:spPr/>
        <p:txBody>
          <a:bodyPr/>
          <a:lstStyle/>
          <a:p>
            <a:pPr>
              <a:defRPr/>
            </a:pPr>
            <a:r>
              <a:rPr lang="en-US" dirty="0"/>
              <a:t>Jeff Olson, Director of Financial Aid, Bethel University</a:t>
            </a:r>
          </a:p>
        </p:txBody>
      </p:sp>
      <p:sp>
        <p:nvSpPr>
          <p:cNvPr id="7" name="Slide Number Placeholder 6"/>
          <p:cNvSpPr>
            <a:spLocks noGrp="1"/>
          </p:cNvSpPr>
          <p:nvPr>
            <p:ph type="sldNum" sz="quarter" idx="13"/>
          </p:nvPr>
        </p:nvSpPr>
        <p:spPr/>
        <p:txBody>
          <a:bodyPr/>
          <a:lstStyle/>
          <a:p>
            <a:pPr>
              <a:defRPr/>
            </a:pPr>
            <a:fld id="{D486E1F8-3A7A-404D-98C2-C8EF3C3BAB31}" type="slidenum">
              <a:rPr lang="en-US" smtClean="0"/>
              <a:pPr>
                <a:defRPr/>
              </a:pPr>
              <a:t>15</a:t>
            </a:fld>
            <a:endParaRPr lang="en-US" dirty="0"/>
          </a:p>
        </p:txBody>
      </p:sp>
    </p:spTree>
    <p:extLst>
      <p:ext uri="{BB962C8B-B14F-4D97-AF65-F5344CB8AC3E}">
        <p14:creationId xmlns:p14="http://schemas.microsoft.com/office/powerpoint/2010/main" val="374798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http://www.ohe.state.mn.us/sPages/FaaReport.cfm?report=all</a:t>
            </a:r>
          </a:p>
          <a:p>
            <a:r>
              <a:rPr lang="en-US" sz="1200" b="1" kern="1200" dirty="0">
                <a:solidFill>
                  <a:schemeClr val="tx1"/>
                </a:solidFill>
                <a:effectLst/>
                <a:latin typeface="+mn-lt"/>
                <a:ea typeface="+mn-ea"/>
                <a:cs typeface="+mn-cs"/>
              </a:rPr>
              <a:t>Grant &amp; Scholarship Programs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Aid year 2014-2015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MN State Grant Program $176,893,000 </a:t>
            </a:r>
          </a:p>
          <a:p>
            <a:r>
              <a:rPr lang="en-US" sz="1200" kern="1200" dirty="0">
                <a:solidFill>
                  <a:schemeClr val="tx1"/>
                </a:solidFill>
                <a:effectLst/>
                <a:latin typeface="+mn-lt"/>
                <a:ea typeface="+mn-ea"/>
                <a:cs typeface="+mn-cs"/>
              </a:rPr>
              <a:t>MN GI Bill $1,002,272 </a:t>
            </a:r>
          </a:p>
          <a:p>
            <a:r>
              <a:rPr lang="en-US" sz="1200" kern="1200" dirty="0">
                <a:solidFill>
                  <a:schemeClr val="tx1"/>
                </a:solidFill>
                <a:effectLst/>
                <a:latin typeface="+mn-lt"/>
                <a:ea typeface="+mn-ea"/>
                <a:cs typeface="+mn-cs"/>
              </a:rPr>
              <a:t>MN Indian Scholarships $3,137,525 </a:t>
            </a:r>
          </a:p>
          <a:p>
            <a:r>
              <a:rPr lang="en-US" sz="1200" kern="1200" dirty="0">
                <a:solidFill>
                  <a:schemeClr val="tx1"/>
                </a:solidFill>
                <a:effectLst/>
                <a:latin typeface="+mn-lt"/>
                <a:ea typeface="+mn-ea"/>
                <a:cs typeface="+mn-cs"/>
              </a:rPr>
              <a:t>MN Post-Secondary Child Care $5,766,787 </a:t>
            </a:r>
          </a:p>
          <a:p>
            <a:r>
              <a:rPr lang="en-US" sz="1200" kern="1200" dirty="0">
                <a:solidFill>
                  <a:schemeClr val="tx1"/>
                </a:solidFill>
                <a:effectLst/>
                <a:latin typeface="+mn-lt"/>
                <a:ea typeface="+mn-ea"/>
                <a:cs typeface="+mn-cs"/>
              </a:rPr>
              <a:t>MN Safety Officer Survivor Suppressed </a:t>
            </a:r>
          </a:p>
          <a:p>
            <a:r>
              <a:rPr lang="en-US" sz="1200" kern="1200" dirty="0">
                <a:solidFill>
                  <a:schemeClr val="tx1"/>
                </a:solidFill>
                <a:effectLst/>
                <a:latin typeface="+mn-lt"/>
                <a:ea typeface="+mn-ea"/>
                <a:cs typeface="+mn-cs"/>
              </a:rPr>
              <a:t>Local and State Agency Grants $32,808,575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Federal Pell Grants $410,508,355 </a:t>
            </a:r>
          </a:p>
          <a:p>
            <a:r>
              <a:rPr lang="en-US" sz="1200" kern="1200" dirty="0">
                <a:solidFill>
                  <a:schemeClr val="tx1"/>
                </a:solidFill>
                <a:effectLst/>
                <a:latin typeface="+mn-lt"/>
                <a:ea typeface="+mn-ea"/>
                <a:cs typeface="+mn-cs"/>
              </a:rPr>
              <a:t>Federal SEOG Awards $19,346,264 </a:t>
            </a:r>
          </a:p>
          <a:p>
            <a:r>
              <a:rPr lang="en-US" sz="1200" kern="1200" dirty="0">
                <a:solidFill>
                  <a:schemeClr val="tx1"/>
                </a:solidFill>
                <a:effectLst/>
                <a:latin typeface="+mn-lt"/>
                <a:ea typeface="+mn-ea"/>
                <a:cs typeface="+mn-cs"/>
              </a:rPr>
              <a:t>Federal Agency Grants $7,719,386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Institution Grants $726,954,574 </a:t>
            </a:r>
          </a:p>
          <a:p>
            <a:r>
              <a:rPr lang="en-US" sz="1200" kern="1200" dirty="0">
                <a:solidFill>
                  <a:schemeClr val="tx1"/>
                </a:solidFill>
                <a:effectLst/>
                <a:latin typeface="+mn-lt"/>
                <a:ea typeface="+mn-ea"/>
                <a:cs typeface="+mn-cs"/>
              </a:rPr>
              <a:t>Institution Tuition Discounts $54,126,526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Private Grants $66,218,283 </a:t>
            </a:r>
          </a:p>
          <a:p>
            <a:r>
              <a:rPr lang="en-US" sz="1200" kern="1200" dirty="0">
                <a:solidFill>
                  <a:schemeClr val="tx1"/>
                </a:solidFill>
                <a:effectLst/>
                <a:latin typeface="+mn-lt"/>
                <a:ea typeface="+mn-ea"/>
                <a:cs typeface="+mn-cs"/>
              </a:rPr>
              <a:t>Other Grants $3,181,906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Total Grants $1,507,712,055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18</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1894538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http://www.ohe.state.mn.us/mPg.cfm?pageID=2056</a:t>
            </a:r>
          </a:p>
          <a:p>
            <a:endParaRPr lang="en-US" altLang="en-US" dirty="0"/>
          </a:p>
          <a:p>
            <a:r>
              <a:rPr lang="en-US" altLang="en-US" dirty="0"/>
              <a:t>MN Dream Act State Financial Aid Instructional Video available at MN College Goal website: “FAFSA / Site Coordinator Training Sessions” http://minnesotacollegegoal.org/FAFSATraining.html</a:t>
            </a:r>
          </a:p>
          <a:p>
            <a:endParaRPr lang="en-US" altLang="en-US" dirty="0"/>
          </a:p>
          <a:p>
            <a:r>
              <a:rPr lang="en-US" b="1" i="1" dirty="0"/>
              <a:t>UPDATE 9/5/2017</a:t>
            </a:r>
            <a:r>
              <a:rPr lang="en-US" i="1" dirty="0"/>
              <a:t>: President Trump directed the U.S. Department of Homeland Security (DHS) and U.S. Citizenship and Immigration Services (USCIS) to phase out and eventually end Deferred Action for Childhood Arrivals (DACA). </a:t>
            </a:r>
            <a:r>
              <a:rPr lang="en-US" b="1" i="1" dirty="0"/>
              <a:t>The Minnesota Dream Act remains intact</a:t>
            </a:r>
            <a:r>
              <a:rPr lang="en-US" i="1" dirty="0"/>
              <a:t>. One benefit of the Minnesota Dream Act is access to the Minnesota State Work Study program; students are required to document eligibility to work in the U.S. in order to utilize this program. DACA recipients may continue to utilize Minnesota Work Study until their work authorization expires. The MN Dream Act remains in place for Minnesota students who qualify. This includes access to the Minnesota State Grant, Minnesota Childcare Grant, Teacher Candidate Grant, Occupational Grant, Dual-Training Grant, Minnesota SELF Loan, in-state tuition rates and privately funded financial aid through public colleges and universities.</a:t>
            </a:r>
            <a:endParaRPr lang="en-US" altLang="en-US" dirty="0"/>
          </a:p>
        </p:txBody>
      </p:sp>
      <p:sp>
        <p:nvSpPr>
          <p:cNvPr id="183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sz="1100" smtClean="0">
                <a:solidFill>
                  <a:srgbClr val="000000"/>
                </a:solidFill>
              </a:rPr>
              <a:t>Paying for College:  2019-2020</a:t>
            </a:r>
            <a:endParaRPr lang="en-US" altLang="en-US" sz="1100" dirty="0">
              <a:solidFill>
                <a:srgbClr val="000000"/>
              </a:solidFill>
            </a:endParaRPr>
          </a:p>
        </p:txBody>
      </p:sp>
      <p:sp>
        <p:nvSpPr>
          <p:cNvPr id="18330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endParaRPr lang="en-US" altLang="en-US" sz="1100" dirty="0">
              <a:solidFill>
                <a:srgbClr val="000000"/>
              </a:solidFill>
            </a:endParaRPr>
          </a:p>
        </p:txBody>
      </p:sp>
      <p:sp>
        <p:nvSpPr>
          <p:cNvPr id="1833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924">
              <a:defRPr sz="2400">
                <a:solidFill>
                  <a:schemeClr val="tx1"/>
                </a:solidFill>
                <a:latin typeface="Times" panose="02020603050405020304" pitchFamily="18" charset="0"/>
              </a:defRPr>
            </a:lvl1pPr>
            <a:lvl2pPr marL="718826" indent="-276472" defTabSz="893924">
              <a:defRPr sz="2400">
                <a:solidFill>
                  <a:schemeClr val="tx1"/>
                </a:solidFill>
                <a:latin typeface="Times" panose="02020603050405020304" pitchFamily="18" charset="0"/>
              </a:defRPr>
            </a:lvl2pPr>
            <a:lvl3pPr marL="1105885" indent="-221176" defTabSz="893924">
              <a:defRPr sz="2400">
                <a:solidFill>
                  <a:schemeClr val="tx1"/>
                </a:solidFill>
                <a:latin typeface="Times" panose="02020603050405020304" pitchFamily="18" charset="0"/>
              </a:defRPr>
            </a:lvl3pPr>
            <a:lvl4pPr marL="1548240" indent="-221176" defTabSz="893924">
              <a:defRPr sz="2400">
                <a:solidFill>
                  <a:schemeClr val="tx1"/>
                </a:solidFill>
                <a:latin typeface="Times" panose="02020603050405020304" pitchFamily="18" charset="0"/>
              </a:defRPr>
            </a:lvl4pPr>
            <a:lvl5pPr marL="1990594" indent="-221176" defTabSz="893924">
              <a:defRPr sz="2400">
                <a:solidFill>
                  <a:schemeClr val="tx1"/>
                </a:solidFill>
                <a:latin typeface="Times" panose="02020603050405020304" pitchFamily="18" charset="0"/>
              </a:defRPr>
            </a:lvl5pPr>
            <a:lvl6pPr marL="2432949" indent="-221176" defTabSz="893924" eaLnBrk="0" fontAlgn="base" hangingPunct="0">
              <a:spcBef>
                <a:spcPct val="0"/>
              </a:spcBef>
              <a:spcAft>
                <a:spcPct val="0"/>
              </a:spcAft>
              <a:defRPr sz="2400">
                <a:solidFill>
                  <a:schemeClr val="tx1"/>
                </a:solidFill>
                <a:latin typeface="Times" panose="02020603050405020304" pitchFamily="18" charset="0"/>
              </a:defRPr>
            </a:lvl6pPr>
            <a:lvl7pPr marL="2875303" indent="-221176" defTabSz="893924" eaLnBrk="0" fontAlgn="base" hangingPunct="0">
              <a:spcBef>
                <a:spcPct val="0"/>
              </a:spcBef>
              <a:spcAft>
                <a:spcPct val="0"/>
              </a:spcAft>
              <a:defRPr sz="2400">
                <a:solidFill>
                  <a:schemeClr val="tx1"/>
                </a:solidFill>
                <a:latin typeface="Times" panose="02020603050405020304" pitchFamily="18" charset="0"/>
              </a:defRPr>
            </a:lvl7pPr>
            <a:lvl8pPr marL="3317658" indent="-221176" defTabSz="893924" eaLnBrk="0" fontAlgn="base" hangingPunct="0">
              <a:spcBef>
                <a:spcPct val="0"/>
              </a:spcBef>
              <a:spcAft>
                <a:spcPct val="0"/>
              </a:spcAft>
              <a:defRPr sz="2400">
                <a:solidFill>
                  <a:schemeClr val="tx1"/>
                </a:solidFill>
                <a:latin typeface="Times" panose="02020603050405020304" pitchFamily="18" charset="0"/>
              </a:defRPr>
            </a:lvl8pPr>
            <a:lvl9pPr marL="3760011" indent="-221176" defTabSz="893924" eaLnBrk="0" fontAlgn="base" hangingPunct="0">
              <a:spcBef>
                <a:spcPct val="0"/>
              </a:spcBef>
              <a:spcAft>
                <a:spcPct val="0"/>
              </a:spcAft>
              <a:defRPr sz="2400">
                <a:solidFill>
                  <a:schemeClr val="tx1"/>
                </a:solidFill>
                <a:latin typeface="Times" panose="02020603050405020304" pitchFamily="18" charset="0"/>
              </a:defRPr>
            </a:lvl9pPr>
          </a:lstStyle>
          <a:p>
            <a:fld id="{3501A9D4-7CB6-41C1-8ECE-481CF0D6E75D}" type="slidenum">
              <a:rPr lang="en-US" altLang="en-US" sz="1100">
                <a:solidFill>
                  <a:srgbClr val="000000"/>
                </a:solidFill>
              </a:rPr>
              <a:pPr/>
              <a:t>20</a:t>
            </a:fld>
            <a:endParaRPr lang="en-US" altLang="en-US" sz="1100" dirty="0">
              <a:solidFill>
                <a:srgbClr val="000000"/>
              </a:solidFill>
            </a:endParaRPr>
          </a:p>
        </p:txBody>
      </p:sp>
    </p:spTree>
    <p:extLst>
      <p:ext uri="{BB962C8B-B14F-4D97-AF65-F5344CB8AC3E}">
        <p14:creationId xmlns:p14="http://schemas.microsoft.com/office/powerpoint/2010/main" val="3163173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Note to Presenter: This presentation provides information on the FSA ID that can be used in outreach to students and parents. The presentation was created by Federal Student Aid, an office the U.S. Department of Education. You may add or delete content to/from it. However, you must ensure that any edits made to this presentation and/or any uses of this presentation are done in a manner that furthers the goals of the Department. [This presentation was produced in November 2015.]</a:t>
            </a:r>
          </a:p>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23</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377365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3A0BF0-AEEA-47B7-9D64-FDCA6390B07C}" type="slidenum">
              <a:rPr lang="en-US" smtClean="0"/>
              <a:t>24</a:t>
            </a:fld>
            <a:endParaRPr lang="en-US" dirty="0"/>
          </a:p>
        </p:txBody>
      </p:sp>
      <p:sp>
        <p:nvSpPr>
          <p:cNvPr id="5" name="Header Placeholder 4"/>
          <p:cNvSpPr>
            <a:spLocks noGrp="1"/>
          </p:cNvSpPr>
          <p:nvPr>
            <p:ph type="hdr" sz="quarter" idx="11"/>
          </p:nvPr>
        </p:nvSpPr>
        <p:spPr/>
        <p:txBody>
          <a:bodyPr/>
          <a:lstStyle/>
          <a:p>
            <a:r>
              <a:rPr lang="en-US" smtClean="0"/>
              <a:t>Paying for College:  2019-2020</a:t>
            </a:r>
            <a:endParaRPr lang="en-US" dirty="0"/>
          </a:p>
        </p:txBody>
      </p:sp>
    </p:spTree>
    <p:extLst>
      <p:ext uri="{BB962C8B-B14F-4D97-AF65-F5344CB8AC3E}">
        <p14:creationId xmlns:p14="http://schemas.microsoft.com/office/powerpoint/2010/main" val="373018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18" name="Picture 17">
            <a:extLst>
              <a:ext uri="{FF2B5EF4-FFF2-40B4-BE49-F238E27FC236}">
                <a16:creationId xmlns:a16="http://schemas.microsoft.com/office/drawing/2014/main" id="{8331194D-F227-40B7-A6C0-54ED2230311C}"/>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299017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ADA98-A33C-4409-AB00-3620FBE0A6BF}" type="slidenum">
              <a:rPr lang="en-US" smtClean="0"/>
              <a:t>‹#›</a:t>
            </a:fld>
            <a:endParaRPr lang="en-US" dirty="0"/>
          </a:p>
        </p:txBody>
      </p:sp>
      <p:pic>
        <p:nvPicPr>
          <p:cNvPr id="8" name="Picture 7">
            <a:extLst>
              <a:ext uri="{FF2B5EF4-FFF2-40B4-BE49-F238E27FC236}">
                <a16:creationId xmlns:a16="http://schemas.microsoft.com/office/drawing/2014/main" id="{BC8A1DA3-2BEA-4907-BF25-7E6354C19EFD}"/>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02281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9" name="Picture 8">
            <a:extLst>
              <a:ext uri="{FF2B5EF4-FFF2-40B4-BE49-F238E27FC236}">
                <a16:creationId xmlns:a16="http://schemas.microsoft.com/office/drawing/2014/main" id="{D6E00FB9-8A8C-4BB7-927E-17E38958D1FC}"/>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997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pic>
        <p:nvPicPr>
          <p:cNvPr id="10" name="Picture 9">
            <a:extLst>
              <a:ext uri="{FF2B5EF4-FFF2-40B4-BE49-F238E27FC236}">
                <a16:creationId xmlns:a16="http://schemas.microsoft.com/office/drawing/2014/main" id="{98FC4335-C1F0-45BC-8BAD-92286DC25D3E}"/>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1198277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7" name="Picture 6">
            <a:extLst>
              <a:ext uri="{FF2B5EF4-FFF2-40B4-BE49-F238E27FC236}">
                <a16:creationId xmlns:a16="http://schemas.microsoft.com/office/drawing/2014/main" id="{FCAEB292-054E-4ED9-89AD-0A64D543E9E3}"/>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415098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E0F544B7-ACDF-4DAF-8BDB-DEA07E53ED64}"/>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3701898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8" name="Picture 7">
            <a:extLst>
              <a:ext uri="{FF2B5EF4-FFF2-40B4-BE49-F238E27FC236}">
                <a16:creationId xmlns:a16="http://schemas.microsoft.com/office/drawing/2014/main" id="{EF0F215A-6EE3-4466-A570-78EE93B0E8F2}"/>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83608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7" name="Picture 6">
            <a:extLst>
              <a:ext uri="{FF2B5EF4-FFF2-40B4-BE49-F238E27FC236}">
                <a16:creationId xmlns:a16="http://schemas.microsoft.com/office/drawing/2014/main" id="{EDC5236A-C1ED-4ADE-8BA6-5B3DBC89F58A}"/>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684111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spTree>
    <p:extLst>
      <p:ext uri="{BB962C8B-B14F-4D97-AF65-F5344CB8AC3E}">
        <p14:creationId xmlns:p14="http://schemas.microsoft.com/office/powerpoint/2010/main" val="1697291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7" name="Picture 6">
            <a:extLst>
              <a:ext uri="{FF2B5EF4-FFF2-40B4-BE49-F238E27FC236}">
                <a16:creationId xmlns:a16="http://schemas.microsoft.com/office/drawing/2014/main" id="{E77B9052-9D26-449D-8877-534532BB7A40}"/>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18626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orange">
    <p:spTree>
      <p:nvGrpSpPr>
        <p:cNvPr id="1" name=""/>
        <p:cNvGrpSpPr/>
        <p:nvPr/>
      </p:nvGrpSpPr>
      <p:grpSpPr>
        <a:xfrm>
          <a:off x="0" y="0"/>
          <a:ext cx="0" cy="0"/>
          <a:chOff x="0" y="0"/>
          <a:chExt cx="0" cy="0"/>
        </a:xfrm>
      </p:grpSpPr>
      <p:pic>
        <p:nvPicPr>
          <p:cNvPr id="6" name="Picture 2" descr="chart3.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Title 1"/>
          <p:cNvSpPr>
            <a:spLocks noGrp="1"/>
          </p:cNvSpPr>
          <p:nvPr>
            <p:ph type="ctrTitle"/>
          </p:nvPr>
        </p:nvSpPr>
        <p:spPr>
          <a:xfrm>
            <a:off x="203200" y="152402"/>
            <a:ext cx="7416800" cy="609599"/>
          </a:xfrm>
          <a:prstGeom prst="rect">
            <a:avLst/>
          </a:prstGeom>
        </p:spPr>
        <p:txBody>
          <a:bodyPr/>
          <a:lstStyle>
            <a:lvl1pPr algn="l">
              <a:defRPr sz="2800" b="1" baseline="0">
                <a:solidFill>
                  <a:srgbClr val="246DBC"/>
                </a:solidFill>
              </a:defRPr>
            </a:lvl1pPr>
          </a:lstStyle>
          <a:p>
            <a:r>
              <a:rPr lang="en-US"/>
              <a:t>Click to edit Master title style</a:t>
            </a:r>
            <a:endParaRPr lang="en-US" dirty="0"/>
          </a:p>
        </p:txBody>
      </p:sp>
      <p:sp>
        <p:nvSpPr>
          <p:cNvPr id="5" name="Content Placeholder 2"/>
          <p:cNvSpPr>
            <a:spLocks noGrp="1"/>
          </p:cNvSpPr>
          <p:nvPr>
            <p:ph idx="10"/>
          </p:nvPr>
        </p:nvSpPr>
        <p:spPr>
          <a:xfrm>
            <a:off x="609600" y="1600201"/>
            <a:ext cx="10972800" cy="4525963"/>
          </a:xfrm>
          <a:prstGeom prst="rect">
            <a:avLst/>
          </a:prstGeom>
        </p:spPr>
        <p:txBody>
          <a:bodyPr/>
          <a:lstStyle>
            <a:lvl1pPr marL="342900" marR="0" indent="-342900" algn="l" defTabSz="457200" rtl="0" eaLnBrk="0" fontAlgn="base" latinLnBrk="0" hangingPunct="0">
              <a:lnSpc>
                <a:spcPct val="100000"/>
              </a:lnSpc>
              <a:spcBef>
                <a:spcPct val="20000"/>
              </a:spcBef>
              <a:spcAft>
                <a:spcPct val="0"/>
              </a:spcAft>
              <a:buClrTx/>
              <a:buSzTx/>
              <a:buFont typeface="Arial"/>
              <a:buChar char="•"/>
              <a:tabLst/>
              <a:defRPr sz="2600" baseline="0"/>
            </a:lvl1pPr>
            <a:lvl2pPr>
              <a:buFont typeface="Arial"/>
              <a:buChar char="•"/>
              <a:defRPr sz="2200" baseline="0"/>
            </a:lvl2pPr>
            <a:lvl3pPr>
              <a:buFont typeface="Arial"/>
              <a:buChar char="•"/>
              <a:defRPr sz="1800" baseline="0"/>
            </a:lvl3pPr>
            <a:lvl4pPr>
              <a:buFont typeface="Arial"/>
              <a:buChar char="•"/>
              <a:defRPr/>
            </a:lvl4pPr>
            <a:lvl5pPr>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1"/>
          </p:nvPr>
        </p:nvSpPr>
        <p:spPr>
          <a:xfrm>
            <a:off x="10899648" y="2272"/>
            <a:ext cx="1016000" cy="365760"/>
          </a:xfrm>
          <a:prstGeom prst="rect">
            <a:avLst/>
          </a:prstGeom>
        </p:spPr>
        <p:txBody>
          <a:bodyPr/>
          <a:lstStyle>
            <a:lvl1pPr algn="r">
              <a:defRPr sz="1200"/>
            </a:lvl1pPr>
          </a:lstStyle>
          <a:p>
            <a:pPr>
              <a:defRPr/>
            </a:pPr>
            <a:fld id="{0D8CA008-68C2-824A-99CD-D34BBA155795}" type="slidenum">
              <a:rPr lang="en-US"/>
              <a:pPr>
                <a:defRPr/>
              </a:pPr>
              <a:t>‹#›</a:t>
            </a:fld>
            <a:endParaRPr lang="en-US" dirty="0"/>
          </a:p>
        </p:txBody>
      </p:sp>
    </p:spTree>
    <p:extLst>
      <p:ext uri="{BB962C8B-B14F-4D97-AF65-F5344CB8AC3E}">
        <p14:creationId xmlns:p14="http://schemas.microsoft.com/office/powerpoint/2010/main" val="206394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7" name="Picture 6">
            <a:extLst>
              <a:ext uri="{FF2B5EF4-FFF2-40B4-BE49-F238E27FC236}">
                <a16:creationId xmlns:a16="http://schemas.microsoft.com/office/drawing/2014/main" id="{398CD9FF-F059-4FF2-9183-C3D56D7F1E27}"/>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417335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4" y="301625"/>
            <a:ext cx="7727949" cy="914400"/>
          </a:xfrm>
        </p:spPr>
        <p:txBody>
          <a:bodyPr/>
          <a:lstStyle/>
          <a:p>
            <a:r>
              <a:rPr lang="en-US"/>
              <a:t>Click to edit Master title style</a:t>
            </a:r>
          </a:p>
        </p:txBody>
      </p:sp>
      <p:sp>
        <p:nvSpPr>
          <p:cNvPr id="3" name="Text Placeholder 2"/>
          <p:cNvSpPr>
            <a:spLocks noGrp="1"/>
          </p:cNvSpPr>
          <p:nvPr>
            <p:ph type="body" sz="half" idx="1"/>
          </p:nvPr>
        </p:nvSpPr>
        <p:spPr>
          <a:xfrm>
            <a:off x="704851" y="1982788"/>
            <a:ext cx="4675716"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83767" y="1982788"/>
            <a:ext cx="4675717" cy="1979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83767" y="4114800"/>
            <a:ext cx="467571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575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BADA98-A33C-4409-AB00-3620FBE0A6BF}" type="slidenum">
              <a:rPr lang="en-US" smtClean="0"/>
              <a:t>‹#›</a:t>
            </a:fld>
            <a:endParaRPr lang="en-US" dirty="0"/>
          </a:p>
        </p:txBody>
      </p:sp>
      <p:pic>
        <p:nvPicPr>
          <p:cNvPr id="7" name="Picture 6">
            <a:extLst>
              <a:ext uri="{FF2B5EF4-FFF2-40B4-BE49-F238E27FC236}">
                <a16:creationId xmlns:a16="http://schemas.microsoft.com/office/drawing/2014/main" id="{618BE3D7-ECD5-42DA-82B7-A93EC2B7871F}"/>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177230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ADA98-A33C-4409-AB00-3620FBE0A6BF}" type="slidenum">
              <a:rPr lang="en-US" smtClean="0"/>
              <a:t>‹#›</a:t>
            </a:fld>
            <a:endParaRPr lang="en-US" dirty="0"/>
          </a:p>
        </p:txBody>
      </p:sp>
      <p:pic>
        <p:nvPicPr>
          <p:cNvPr id="8" name="Picture 7">
            <a:extLst>
              <a:ext uri="{FF2B5EF4-FFF2-40B4-BE49-F238E27FC236}">
                <a16:creationId xmlns:a16="http://schemas.microsoft.com/office/drawing/2014/main" id="{5A07D0BA-9A48-4C01-AFFB-D9404DDFC8CC}"/>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1855329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BADA98-A33C-4409-AB00-3620FBE0A6BF}" type="slidenum">
              <a:rPr lang="en-US" smtClean="0"/>
              <a:t>‹#›</a:t>
            </a:fld>
            <a:endParaRPr lang="en-US" dirty="0"/>
          </a:p>
        </p:txBody>
      </p:sp>
      <p:pic>
        <p:nvPicPr>
          <p:cNvPr id="10" name="Picture 9">
            <a:extLst>
              <a:ext uri="{FF2B5EF4-FFF2-40B4-BE49-F238E27FC236}">
                <a16:creationId xmlns:a16="http://schemas.microsoft.com/office/drawing/2014/main" id="{3C61F7BD-52A4-4C4B-B2B2-3D213607DCA4}"/>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383068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BADA98-A33C-4409-AB00-3620FBE0A6BF}" type="slidenum">
              <a:rPr lang="en-US" smtClean="0"/>
              <a:t>‹#›</a:t>
            </a:fld>
            <a:endParaRPr lang="en-US" dirty="0"/>
          </a:p>
        </p:txBody>
      </p:sp>
      <p:pic>
        <p:nvPicPr>
          <p:cNvPr id="6" name="Picture 5">
            <a:extLst>
              <a:ext uri="{FF2B5EF4-FFF2-40B4-BE49-F238E27FC236}">
                <a16:creationId xmlns:a16="http://schemas.microsoft.com/office/drawing/2014/main" id="{2342BB4C-0D32-4BDF-A4E7-61D256015FF9}"/>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397501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BADA98-A33C-4409-AB00-3620FBE0A6BF}" type="slidenum">
              <a:rPr lang="en-US" smtClean="0"/>
              <a:t>‹#›</a:t>
            </a:fld>
            <a:endParaRPr lang="en-US" dirty="0"/>
          </a:p>
        </p:txBody>
      </p:sp>
      <p:pic>
        <p:nvPicPr>
          <p:cNvPr id="5" name="Picture 4">
            <a:extLst>
              <a:ext uri="{FF2B5EF4-FFF2-40B4-BE49-F238E27FC236}">
                <a16:creationId xmlns:a16="http://schemas.microsoft.com/office/drawing/2014/main" id="{A4F15F4C-8C31-4F61-874E-C1D6B80EF35C}"/>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202959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BADA98-A33C-4409-AB00-3620FBE0A6BF}" type="slidenum">
              <a:rPr lang="en-US" smtClean="0"/>
              <a:t>‹#›</a:t>
            </a:fld>
            <a:endParaRPr lang="en-US" dirty="0"/>
          </a:p>
        </p:txBody>
      </p:sp>
    </p:spTree>
    <p:extLst>
      <p:ext uri="{BB962C8B-B14F-4D97-AF65-F5344CB8AC3E}">
        <p14:creationId xmlns:p14="http://schemas.microsoft.com/office/powerpoint/2010/main" val="142758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ED7675-5219-4C99-83D8-CA8DC0A48E79}" type="datetimeFigureOut">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BADA98-A33C-4409-AB00-3620FBE0A6BF}" type="slidenum">
              <a:rPr lang="en-US" smtClean="0"/>
              <a:t>‹#›</a:t>
            </a:fld>
            <a:endParaRPr lang="en-US" dirty="0"/>
          </a:p>
        </p:txBody>
      </p:sp>
      <p:pic>
        <p:nvPicPr>
          <p:cNvPr id="8" name="Picture 7">
            <a:extLst>
              <a:ext uri="{FF2B5EF4-FFF2-40B4-BE49-F238E27FC236}">
                <a16:creationId xmlns:a16="http://schemas.microsoft.com/office/drawing/2014/main" id="{102B9495-C03E-4283-99F1-8300CA706591}"/>
              </a:ext>
            </a:extLst>
          </p:cNvPr>
          <p:cNvPicPr>
            <a:picLocks noChangeAspect="1"/>
          </p:cNvPicPr>
          <p:nvPr userDrawn="1"/>
        </p:nvPicPr>
        <p:blipFill>
          <a:blip r:embed="rId2"/>
          <a:stretch>
            <a:fillRect/>
          </a:stretch>
        </p:blipFill>
        <p:spPr>
          <a:xfrm>
            <a:off x="9618891" y="6464151"/>
            <a:ext cx="2505190" cy="324966"/>
          </a:xfrm>
          <a:prstGeom prst="rect">
            <a:avLst/>
          </a:prstGeom>
          <a:ln>
            <a:solidFill>
              <a:srgbClr val="002060"/>
            </a:solidFill>
          </a:ln>
        </p:spPr>
      </p:pic>
    </p:spTree>
    <p:extLst>
      <p:ext uri="{BB962C8B-B14F-4D97-AF65-F5344CB8AC3E}">
        <p14:creationId xmlns:p14="http://schemas.microsoft.com/office/powerpoint/2010/main" val="3617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7ED7675-5219-4C99-83D8-CA8DC0A48E79}" type="datetimeFigureOut">
              <a:rPr lang="en-US" smtClean="0"/>
              <a:t>10/24/2018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FBADA98-A33C-4409-AB00-3620FBE0A6BF}" type="slidenum">
              <a:rPr lang="en-US" smtClean="0"/>
              <a:t>‹#›</a:t>
            </a:fld>
            <a:endParaRPr lang="en-US" dirty="0"/>
          </a:p>
        </p:txBody>
      </p:sp>
      <p:sp>
        <p:nvSpPr>
          <p:cNvPr id="18" name="TextBox 17">
            <a:extLst>
              <a:ext uri="{FF2B5EF4-FFF2-40B4-BE49-F238E27FC236}">
                <a16:creationId xmlns:a16="http://schemas.microsoft.com/office/drawing/2014/main" id="{EF63D6D9-D9CB-4F71-8508-87058E5A6A46}"/>
              </a:ext>
            </a:extLst>
          </p:cNvPr>
          <p:cNvSpPr txBox="1"/>
          <p:nvPr userDrawn="1"/>
        </p:nvSpPr>
        <p:spPr>
          <a:xfrm>
            <a:off x="9502346" y="86497"/>
            <a:ext cx="2594919" cy="384721"/>
          </a:xfrm>
          <a:prstGeom prst="rect">
            <a:avLst/>
          </a:prstGeom>
          <a:noFill/>
        </p:spPr>
        <p:txBody>
          <a:bodyPr wrap="square" rtlCol="0">
            <a:spAutoFit/>
          </a:bodyPr>
          <a:lstStyle/>
          <a:p>
            <a:pPr algn="r"/>
            <a:r>
              <a:rPr lang="en-US" sz="1000" b="1" i="1" dirty="0">
                <a:solidFill>
                  <a:schemeClr val="bg1"/>
                </a:solidFill>
              </a:rPr>
              <a:t>Paying for College: </a:t>
            </a:r>
            <a:r>
              <a:rPr lang="en-US" sz="1000" b="1" i="1" dirty="0" smtClean="0">
                <a:solidFill>
                  <a:schemeClr val="bg1"/>
                </a:solidFill>
              </a:rPr>
              <a:t>2019-2020</a:t>
            </a:r>
            <a:endParaRPr lang="en-US" sz="1000" b="1" i="1" dirty="0">
              <a:solidFill>
                <a:schemeClr val="bg1"/>
              </a:solidFill>
            </a:endParaRPr>
          </a:p>
          <a:p>
            <a:pPr algn="r"/>
            <a:r>
              <a:rPr lang="en-US" sz="900" i="1" dirty="0" smtClean="0">
                <a:solidFill>
                  <a:schemeClr val="bg1"/>
                </a:solidFill>
              </a:rPr>
              <a:t>Spectrum High School</a:t>
            </a:r>
            <a:r>
              <a:rPr lang="en-US" sz="900" i="1" baseline="0" dirty="0" smtClean="0">
                <a:solidFill>
                  <a:schemeClr val="bg1"/>
                </a:solidFill>
              </a:rPr>
              <a:t>: October 2018</a:t>
            </a:r>
            <a:endParaRPr lang="en-US" sz="900" i="1" dirty="0">
              <a:solidFill>
                <a:schemeClr val="bg1"/>
              </a:solidFill>
            </a:endParaRPr>
          </a:p>
        </p:txBody>
      </p:sp>
    </p:spTree>
    <p:extLst>
      <p:ext uri="{BB962C8B-B14F-4D97-AF65-F5344CB8AC3E}">
        <p14:creationId xmlns:p14="http://schemas.microsoft.com/office/powerpoint/2010/main" val="16035834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5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6" r:id="rId17"/>
    <p:sldLayoutId id="2147483854" r:id="rId18"/>
    <p:sldLayoutId id="2147483859" r:id="rId19"/>
    <p:sldLayoutId id="2147483860"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alliemae.com/plan-for-college/how-america-pays-for-colleg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studentaid.ed.gov/sa/fafsa/filling-ou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hyperlink" Target="https://studentaid.ed.gov/sa/fafsa/filling-out" TargetMode="External"/><Relationship Id="rId3" Type="http://schemas.openxmlformats.org/officeDocument/2006/relationships/hyperlink" Target="https://studentaid.ed.gov/sa/fafsa" TargetMode="External"/><Relationship Id="rId7" Type="http://schemas.openxmlformats.org/officeDocument/2006/relationships/hyperlink" Target="https://studentaid.ed.gov/sa/sites/default/files/2019-20-fafsa.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tudentaid.ed.gov/sa/sites/default/files/2018-19-fafsa.pdf" TargetMode="External"/><Relationship Id="rId5" Type="http://schemas.openxmlformats.org/officeDocument/2006/relationships/hyperlink" Target="https://play.google.com/store/apps/details?id=com.fsa.mystudentaid" TargetMode="External"/><Relationship Id="rId4" Type="http://schemas.openxmlformats.org/officeDocument/2006/relationships/hyperlink" Target="https://itunes.apple.com/us/app/mystudentaid/id1414539145" TargetMode="External"/><Relationship Id="rId9"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fsaid.ed.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tudentaid.ed.gov/sa/fafsa/filling-out/parent-info#cant-create-fsai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tudentaid.ed.gov/sa/sites/default/files/2019-20-fafsa-worksheet.pdf"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nces.ed.gov/collegenavigator%20on%20October%2015" TargetMode="External"/><Relationship Id="rId2" Type="http://schemas.openxmlformats.org/officeDocument/2006/relationships/hyperlink" Target="https://nces.ed.gov/programs/digest/d16/tables/dt16_317.20.asp?current=y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images.google.com/imgres?imgurl=http://www.ndpta.org/images/j0399329.jpg&amp;imgrefurl=http://www.ndpta.org/ndpta_website_013.htm&amp;usg=__UYlF9ynnCeMeseV96gYrFhBZ5T0=&amp;h=1024&amp;w=683&amp;sz=219&amp;hl=en&amp;start=64&amp;tbnid=HfMTL-YuVM69PM:&amp;tbnh=150&amp;tbnw=100&amp;prev=/images?q=parents&amp;gbv=2&amp;ndsp=21&amp;hl=en&amp;sa=N&amp;start=63"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he.state.mn.us/sPages/TuitionChart.cfm?SchState=MN&amp;pageID=65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hyperlink" Target="https://npc.collegeboard.org/student/app/tcum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ohe.state.mn.us/mPg.cfm?pageID=120" TargetMode="External"/><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00432"/>
            <a:ext cx="6440158" cy="2380735"/>
          </a:xfrm>
        </p:spPr>
        <p:txBody>
          <a:bodyPr>
            <a:normAutofit fontScale="90000"/>
          </a:bodyPr>
          <a:lstStyle/>
          <a:p>
            <a:r>
              <a:rPr lang="en-US" sz="5300" b="1" dirty="0">
                <a:solidFill>
                  <a:schemeClr val="accent2">
                    <a:lumMod val="50000"/>
                  </a:schemeClr>
                </a:solidFill>
              </a:rPr>
              <a:t>Paying for College</a:t>
            </a:r>
            <a:r>
              <a:rPr lang="en-US" dirty="0">
                <a:solidFill>
                  <a:schemeClr val="accent2">
                    <a:lumMod val="50000"/>
                  </a:schemeClr>
                </a:solidFill>
              </a:rPr>
              <a:t/>
            </a:r>
            <a:br>
              <a:rPr lang="en-US" dirty="0">
                <a:solidFill>
                  <a:schemeClr val="accent2">
                    <a:lumMod val="50000"/>
                  </a:schemeClr>
                </a:solidFill>
              </a:rPr>
            </a:br>
            <a:r>
              <a:rPr lang="en-US" sz="3600" i="1" dirty="0">
                <a:solidFill>
                  <a:schemeClr val="accent2">
                    <a:lumMod val="50000"/>
                  </a:schemeClr>
                </a:solidFill>
              </a:rPr>
              <a:t>Practical advice to navigate the financial aid process</a:t>
            </a:r>
            <a:r>
              <a:rPr lang="en-US" dirty="0">
                <a:solidFill>
                  <a:schemeClr val="accent2">
                    <a:lumMod val="50000"/>
                  </a:schemeClr>
                </a:solidFill>
              </a:rPr>
              <a:t/>
            </a:r>
            <a:br>
              <a:rPr lang="en-US" dirty="0">
                <a:solidFill>
                  <a:schemeClr val="accent2">
                    <a:lumMod val="50000"/>
                  </a:schemeClr>
                </a:solidFill>
              </a:rPr>
            </a:br>
            <a:r>
              <a:rPr lang="en-US" b="1" dirty="0" smtClean="0">
                <a:solidFill>
                  <a:schemeClr val="accent2">
                    <a:lumMod val="50000"/>
                  </a:schemeClr>
                </a:solidFill>
              </a:rPr>
              <a:t>2019-2020</a:t>
            </a:r>
            <a:endParaRPr lang="en-US" b="1" i="1" dirty="0">
              <a:solidFill>
                <a:srgbClr val="0070C0"/>
              </a:solidFill>
            </a:endParaRPr>
          </a:p>
        </p:txBody>
      </p:sp>
      <p:sp>
        <p:nvSpPr>
          <p:cNvPr id="3" name="Text Placeholder 2"/>
          <p:cNvSpPr>
            <a:spLocks noGrp="1"/>
          </p:cNvSpPr>
          <p:nvPr>
            <p:ph type="body" idx="1"/>
          </p:nvPr>
        </p:nvSpPr>
        <p:spPr>
          <a:xfrm>
            <a:off x="677334" y="5548183"/>
            <a:ext cx="8596668" cy="1023215"/>
          </a:xfrm>
        </p:spPr>
        <p:txBody>
          <a:bodyPr>
            <a:normAutofit fontScale="92500" lnSpcReduction="20000"/>
          </a:bodyPr>
          <a:lstStyle/>
          <a:p>
            <a:r>
              <a:rPr lang="en-US" dirty="0">
                <a:solidFill>
                  <a:srgbClr val="0070C0"/>
                </a:solidFill>
              </a:rPr>
              <a:t>Jeff Olson</a:t>
            </a:r>
          </a:p>
          <a:p>
            <a:r>
              <a:rPr lang="en-US" dirty="0">
                <a:solidFill>
                  <a:srgbClr val="0070C0"/>
                </a:solidFill>
              </a:rPr>
              <a:t>Minnesota Office of Higher Education, Outreach </a:t>
            </a:r>
            <a:r>
              <a:rPr lang="en-US" dirty="0" smtClean="0">
                <a:solidFill>
                  <a:srgbClr val="0070C0"/>
                </a:solidFill>
              </a:rPr>
              <a:t>Team since 2010 </a:t>
            </a:r>
            <a:endParaRPr lang="en-US" dirty="0">
              <a:solidFill>
                <a:srgbClr val="0070C0"/>
              </a:solidFill>
            </a:endParaRPr>
          </a:p>
          <a:p>
            <a:r>
              <a:rPr lang="en-US" dirty="0">
                <a:solidFill>
                  <a:srgbClr val="0070C0"/>
                </a:solidFill>
              </a:rPr>
              <a:t>Bethel University, Director of Financial </a:t>
            </a:r>
            <a:r>
              <a:rPr lang="en-US" dirty="0" smtClean="0">
                <a:solidFill>
                  <a:srgbClr val="0070C0"/>
                </a:solidFill>
              </a:rPr>
              <a:t>Aid since 2005</a:t>
            </a:r>
            <a:endParaRPr lang="en-US" dirty="0">
              <a:solidFill>
                <a:srgbClr val="0070C0"/>
              </a:solidFill>
            </a:endParaRPr>
          </a:p>
        </p:txBody>
      </p:sp>
    </p:spTree>
    <p:extLst>
      <p:ext uri="{BB962C8B-B14F-4D97-AF65-F5344CB8AC3E}">
        <p14:creationId xmlns:p14="http://schemas.microsoft.com/office/powerpoint/2010/main" val="2695431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Educational Investments Worth It!</a:t>
            </a:r>
          </a:p>
        </p:txBody>
      </p:sp>
      <p:sp>
        <p:nvSpPr>
          <p:cNvPr id="3" name="Content Placeholder 2"/>
          <p:cNvSpPr>
            <a:spLocks noGrp="1"/>
          </p:cNvSpPr>
          <p:nvPr>
            <p:ph idx="1"/>
          </p:nvPr>
        </p:nvSpPr>
        <p:spPr>
          <a:xfrm>
            <a:off x="677334" y="2160589"/>
            <a:ext cx="7886563" cy="3880773"/>
          </a:xfrm>
        </p:spPr>
        <p:txBody>
          <a:bodyPr>
            <a:normAutofit fontScale="62500" lnSpcReduction="20000"/>
          </a:bodyPr>
          <a:lstStyle/>
          <a:p>
            <a:r>
              <a:rPr lang="en-US" sz="5800" dirty="0"/>
              <a:t>“By 2020, 65% of all jobs will require postsecondary education.”</a:t>
            </a:r>
          </a:p>
          <a:p>
            <a:r>
              <a:rPr lang="en-US" sz="2800" dirty="0"/>
              <a:t>For most jobs, securing a high school education will not be enough to qualify for employment.</a:t>
            </a:r>
          </a:p>
          <a:p>
            <a:r>
              <a:rPr lang="en-US" sz="2800" dirty="0"/>
              <a:t>Applicants will need to have some form of post-secondary education:</a:t>
            </a:r>
          </a:p>
          <a:p>
            <a:pPr lvl="1"/>
            <a:r>
              <a:rPr lang="en-US" sz="2600" dirty="0"/>
              <a:t>Bachelor’s Degree or beyond</a:t>
            </a:r>
          </a:p>
          <a:p>
            <a:pPr lvl="1"/>
            <a:r>
              <a:rPr lang="en-US" sz="2600" dirty="0"/>
              <a:t>Some college / AA degree</a:t>
            </a:r>
          </a:p>
          <a:p>
            <a:pPr lvl="1"/>
            <a:r>
              <a:rPr lang="en-US" sz="2600" dirty="0"/>
              <a:t>Certificate or certification in a field</a:t>
            </a:r>
          </a:p>
          <a:p>
            <a:endParaRPr lang="en-US" dirty="0"/>
          </a:p>
          <a:p>
            <a:pPr marL="315468" lvl="1" indent="0">
              <a:buNone/>
            </a:pPr>
            <a:r>
              <a:rPr lang="en-US" sz="2200" dirty="0" smtClean="0">
                <a:solidFill>
                  <a:srgbClr val="0070C0"/>
                </a:solidFill>
              </a:rPr>
              <a:t>Anthony Carnevale, Georgetown University, Center </a:t>
            </a:r>
            <a:r>
              <a:rPr lang="en-US" sz="2200" dirty="0">
                <a:solidFill>
                  <a:srgbClr val="0070C0"/>
                </a:solidFill>
              </a:rPr>
              <a:t>on Education and the Workforce</a:t>
            </a:r>
          </a:p>
          <a:p>
            <a:pPr marL="0" indent="0">
              <a:buNone/>
            </a:pPr>
            <a:r>
              <a:rPr lang="en-US" dirty="0"/>
              <a:t>				</a:t>
            </a:r>
          </a:p>
          <a:p>
            <a:endParaRPr lang="en-US" dirty="0"/>
          </a:p>
        </p:txBody>
      </p:sp>
      <p:sp>
        <p:nvSpPr>
          <p:cNvPr id="5" name="TextBox 4">
            <a:extLst>
              <a:ext uri="{FF2B5EF4-FFF2-40B4-BE49-F238E27FC236}">
                <a16:creationId xmlns:a16="http://schemas.microsoft.com/office/drawing/2014/main" id="{8FFC174E-FAA6-4A80-8479-3B80EAE45B0B}"/>
              </a:ext>
            </a:extLst>
          </p:cNvPr>
          <p:cNvSpPr txBox="1"/>
          <p:nvPr/>
        </p:nvSpPr>
        <p:spPr>
          <a:xfrm>
            <a:off x="886268" y="6146800"/>
            <a:ext cx="8178800" cy="553998"/>
          </a:xfrm>
          <a:prstGeom prst="rect">
            <a:avLst/>
          </a:prstGeom>
          <a:noFill/>
        </p:spPr>
        <p:txBody>
          <a:bodyPr wrap="square" rtlCol="0">
            <a:spAutoFit/>
          </a:bodyPr>
          <a:lstStyle/>
          <a:p>
            <a:r>
              <a:rPr lang="en-US" sz="1000" dirty="0"/>
              <a:t>SOURCE:  Carenevale, Anthony P, Nichole Smith, </a:t>
            </a:r>
            <a:r>
              <a:rPr lang="en-US" sz="1000" dirty="0" smtClean="0"/>
              <a:t>and Jeff </a:t>
            </a:r>
            <a:r>
              <a:rPr lang="en-US" sz="1000" dirty="0"/>
              <a:t>Strohl, </a:t>
            </a:r>
            <a:r>
              <a:rPr lang="en-US" sz="1000" i="1" dirty="0"/>
              <a:t>Recovery: Job Growth and Education Requirements through 2020</a:t>
            </a:r>
            <a:r>
              <a:rPr lang="en-US" sz="1000" dirty="0"/>
              <a:t>, June 26, 2013, Georgetown University Center on Education and the Workforce.  Retrieved on October 17, 2017, from https://cew.georgetown.edu/cew-reports/recovery-job-growth-and-education-requirements-through-2020/#powerpoint</a:t>
            </a:r>
          </a:p>
        </p:txBody>
      </p:sp>
      <p:pic>
        <p:nvPicPr>
          <p:cNvPr id="4" name="Picture 3"/>
          <p:cNvPicPr>
            <a:picLocks noChangeAspect="1"/>
          </p:cNvPicPr>
          <p:nvPr/>
        </p:nvPicPr>
        <p:blipFill>
          <a:blip r:embed="rId3"/>
          <a:stretch>
            <a:fillRect/>
          </a:stretch>
        </p:blipFill>
        <p:spPr>
          <a:xfrm>
            <a:off x="8563897" y="1199535"/>
            <a:ext cx="3496799" cy="4552335"/>
          </a:xfrm>
          <a:prstGeom prst="rect">
            <a:avLst/>
          </a:prstGeom>
        </p:spPr>
      </p:pic>
    </p:spTree>
    <p:extLst>
      <p:ext uri="{BB962C8B-B14F-4D97-AF65-F5344CB8AC3E}">
        <p14:creationId xmlns:p14="http://schemas.microsoft.com/office/powerpoint/2010/main" val="347135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prstGeom prst="rect">
            <a:avLst/>
          </a:prstGeom>
          <a:noFill/>
          <a:ln>
            <a:noFill/>
          </a:ln>
        </p:spPr>
        <p:txBody>
          <a:bodyPr lIns="91425" tIns="45700" rIns="91425" bIns="45700" anchor="b" anchorCtr="0">
            <a:noAutofit/>
          </a:bodyPr>
          <a:lstStyle/>
          <a:p>
            <a:pPr>
              <a:buSzPct val="25000"/>
            </a:pPr>
            <a:r>
              <a:rPr lang="en-US" dirty="0"/>
              <a:t>Unemployment rates and earnings by educational attainment:  </a:t>
            </a:r>
            <a:r>
              <a:rPr lang="en-US" dirty="0" smtClean="0"/>
              <a:t>2017</a:t>
            </a:r>
            <a:endParaRPr lang="en-US" dirty="0"/>
          </a:p>
        </p:txBody>
      </p:sp>
      <p:graphicFrame>
        <p:nvGraphicFramePr>
          <p:cNvPr id="13" name="Content Placeholder 12">
            <a:extLst>
              <a:ext uri="{FF2B5EF4-FFF2-40B4-BE49-F238E27FC236}">
                <a16:creationId xmlns:a16="http://schemas.microsoft.com/office/drawing/2014/main" id="{E7FB2A0B-21AC-4E65-9321-F1BC9B3E4E3F}"/>
              </a:ext>
            </a:extLst>
          </p:cNvPr>
          <p:cNvGraphicFramePr>
            <a:graphicFrameLocks noGrp="1"/>
          </p:cNvGraphicFramePr>
          <p:nvPr>
            <p:ph idx="1"/>
            <p:extLst>
              <p:ext uri="{D42A27DB-BD31-4B8C-83A1-F6EECF244321}">
                <p14:modId xmlns:p14="http://schemas.microsoft.com/office/powerpoint/2010/main" val="1587299065"/>
              </p:ext>
            </p:extLst>
          </p:nvPr>
        </p:nvGraphicFramePr>
        <p:xfrm>
          <a:off x="412392" y="1930400"/>
          <a:ext cx="9724666" cy="411162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917701" y="6272213"/>
            <a:ext cx="6946711" cy="553998"/>
          </a:xfrm>
          <a:prstGeom prst="rect">
            <a:avLst/>
          </a:prstGeom>
          <a:noFill/>
        </p:spPr>
        <p:txBody>
          <a:bodyPr wrap="square" rtlCol="0">
            <a:spAutoFit/>
          </a:bodyPr>
          <a:lstStyle/>
          <a:p>
            <a:r>
              <a:rPr lang="en-US" sz="1000" dirty="0"/>
              <a:t>Note: Data are for persons age 25 and over. Earnings are for full-time wage and salary workers. </a:t>
            </a:r>
          </a:p>
          <a:p>
            <a:r>
              <a:rPr lang="en-US" sz="1000" dirty="0"/>
              <a:t>Source: Current Population Survey, U.S. Department of Labor, U.S. Bureau of Labor Statistics</a:t>
            </a:r>
            <a:r>
              <a:rPr lang="en-US" sz="1000" kern="0" dirty="0">
                <a:solidFill>
                  <a:srgbClr val="000000"/>
                </a:solidFill>
                <a:latin typeface="Arial"/>
                <a:cs typeface="Arial"/>
                <a:sym typeface="Arial"/>
              </a:rPr>
              <a:t>, last modified </a:t>
            </a:r>
            <a:r>
              <a:rPr lang="en-US" sz="1000" kern="0" dirty="0" smtClean="0">
                <a:solidFill>
                  <a:srgbClr val="000000"/>
                </a:solidFill>
                <a:latin typeface="Arial"/>
                <a:cs typeface="Arial"/>
                <a:sym typeface="Arial"/>
              </a:rPr>
              <a:t>March 27, 2018, </a:t>
            </a:r>
            <a:r>
              <a:rPr lang="en-US" sz="1000" kern="0" dirty="0">
                <a:solidFill>
                  <a:srgbClr val="000000"/>
                </a:solidFill>
                <a:latin typeface="Arial"/>
                <a:cs typeface="Arial"/>
                <a:sym typeface="Arial"/>
              </a:rPr>
              <a:t>retrieved on </a:t>
            </a:r>
            <a:r>
              <a:rPr lang="en-US" sz="1000" kern="0" dirty="0" smtClean="0">
                <a:solidFill>
                  <a:srgbClr val="000000"/>
                </a:solidFill>
                <a:latin typeface="Arial"/>
                <a:cs typeface="Arial"/>
                <a:sym typeface="Arial"/>
              </a:rPr>
              <a:t>September 24, 2018,</a:t>
            </a:r>
            <a:r>
              <a:rPr lang="en-US" sz="1000" kern="0" dirty="0">
                <a:solidFill>
                  <a:srgbClr val="000000"/>
                </a:solidFill>
                <a:latin typeface="Arial"/>
                <a:cs typeface="Arial"/>
                <a:sym typeface="Arial"/>
              </a:rPr>
              <a:t> from https://www.bls.gov/emp/chart-unemployment-earnings-education.htm</a:t>
            </a:r>
          </a:p>
        </p:txBody>
      </p:sp>
    </p:spTree>
    <p:extLst>
      <p:ext uri="{BB962C8B-B14F-4D97-AF65-F5344CB8AC3E}">
        <p14:creationId xmlns:p14="http://schemas.microsoft.com/office/powerpoint/2010/main" val="3233584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01F3-EFAD-41EB-BA6D-4C8994D67EAC}"/>
              </a:ext>
            </a:extLst>
          </p:cNvPr>
          <p:cNvSpPr>
            <a:spLocks noGrp="1"/>
          </p:cNvSpPr>
          <p:nvPr>
            <p:ph type="title"/>
          </p:nvPr>
        </p:nvSpPr>
        <p:spPr/>
        <p:txBody>
          <a:bodyPr/>
          <a:lstStyle/>
          <a:p>
            <a:r>
              <a:rPr lang="en-US" dirty="0"/>
              <a:t>Paying for College Agenda</a:t>
            </a:r>
          </a:p>
        </p:txBody>
      </p:sp>
      <p:sp>
        <p:nvSpPr>
          <p:cNvPr id="5" name="Content Placeholder 4">
            <a:extLst>
              <a:ext uri="{FF2B5EF4-FFF2-40B4-BE49-F238E27FC236}">
                <a16:creationId xmlns:a16="http://schemas.microsoft.com/office/drawing/2014/main" id="{D960841D-BEE1-4D15-982E-72B829CF7957}"/>
              </a:ext>
            </a:extLst>
          </p:cNvPr>
          <p:cNvSpPr>
            <a:spLocks noGrp="1"/>
          </p:cNvSpPr>
          <p:nvPr>
            <p:ph idx="1"/>
          </p:nvPr>
        </p:nvSpPr>
        <p:spPr/>
        <p:txBody>
          <a:bodyPr>
            <a:normAutofit fontScale="92500" lnSpcReduction="10000"/>
          </a:bodyPr>
          <a:lstStyle/>
          <a:p>
            <a:pPr marL="514350" indent="-514350">
              <a:lnSpc>
                <a:spcPct val="160000"/>
              </a:lnSpc>
              <a:buFont typeface="+mj-lt"/>
              <a:buAutoNum type="arabicPeriod"/>
            </a:pPr>
            <a:r>
              <a:rPr lang="en-US" dirty="0"/>
              <a:t>How much does college cost?</a:t>
            </a:r>
          </a:p>
          <a:p>
            <a:pPr marL="514350" indent="-514350">
              <a:lnSpc>
                <a:spcPct val="170000"/>
              </a:lnSpc>
              <a:buFont typeface="+mj-lt"/>
              <a:buAutoNum type="arabicPeriod"/>
            </a:pPr>
            <a:r>
              <a:rPr lang="en-US" dirty="0"/>
              <a:t>Is postsecondary education worth the investment?</a:t>
            </a:r>
          </a:p>
          <a:p>
            <a:pPr marL="514350" indent="-514350">
              <a:lnSpc>
                <a:spcPct val="160000"/>
              </a:lnSpc>
              <a:buFont typeface="+mj-lt"/>
              <a:buAutoNum type="arabicPeriod"/>
            </a:pPr>
            <a:r>
              <a:rPr lang="en-US" sz="3200" dirty="0">
                <a:solidFill>
                  <a:srgbClr val="0070C0"/>
                </a:solidFill>
              </a:rPr>
              <a:t>How will I pay for college?</a:t>
            </a:r>
            <a:endParaRPr lang="en-US" sz="2400" dirty="0">
              <a:solidFill>
                <a:srgbClr val="0070C0"/>
              </a:solidFill>
            </a:endParaRPr>
          </a:p>
          <a:p>
            <a:pPr marL="514350" indent="-514350">
              <a:lnSpc>
                <a:spcPct val="150000"/>
              </a:lnSpc>
              <a:buFont typeface="+mj-lt"/>
              <a:buAutoNum type="arabicPeriod"/>
            </a:pPr>
            <a:r>
              <a:rPr lang="en-US" dirty="0"/>
              <a:t>What is financial aid?</a:t>
            </a:r>
          </a:p>
          <a:p>
            <a:pPr marL="514350" indent="-514350">
              <a:lnSpc>
                <a:spcPct val="150000"/>
              </a:lnSpc>
              <a:buFont typeface="+mj-lt"/>
              <a:buAutoNum type="arabicPeriod"/>
            </a:pPr>
            <a:r>
              <a:rPr lang="en-US" dirty="0"/>
              <a:t>How do I apply for financial aid?</a:t>
            </a:r>
          </a:p>
          <a:p>
            <a:pPr marL="514350" indent="-514350">
              <a:lnSpc>
                <a:spcPct val="150000"/>
              </a:lnSpc>
              <a:buFont typeface="+mj-lt"/>
              <a:buAutoNum type="arabicPeriod"/>
            </a:pPr>
            <a:r>
              <a:rPr lang="en-US" dirty="0"/>
              <a:t>Where can I find answers to more questions?</a:t>
            </a:r>
          </a:p>
          <a:p>
            <a:pPr marL="514350" indent="-514350">
              <a:lnSpc>
                <a:spcPct val="150000"/>
              </a:lnSpc>
              <a:buFont typeface="+mj-lt"/>
              <a:buAutoNum type="arabicPeriod"/>
            </a:pPr>
            <a:r>
              <a:rPr lang="en-US" dirty="0"/>
              <a:t>Questions</a:t>
            </a:r>
          </a:p>
          <a:p>
            <a:endParaRPr lang="en-US" dirty="0"/>
          </a:p>
        </p:txBody>
      </p:sp>
    </p:spTree>
    <p:extLst>
      <p:ext uri="{BB962C8B-B14F-4D97-AF65-F5344CB8AC3E}">
        <p14:creationId xmlns:p14="http://schemas.microsoft.com/office/powerpoint/2010/main" val="243515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America Pays for College</a:t>
            </a:r>
          </a:p>
        </p:txBody>
      </p:sp>
      <p:sp>
        <p:nvSpPr>
          <p:cNvPr id="3" name="Content Placeholder 2"/>
          <p:cNvSpPr>
            <a:spLocks noGrp="1"/>
          </p:cNvSpPr>
          <p:nvPr>
            <p:ph idx="1"/>
          </p:nvPr>
        </p:nvSpPr>
        <p:spPr/>
        <p:txBody>
          <a:bodyPr>
            <a:normAutofit/>
          </a:bodyPr>
          <a:lstStyle/>
          <a:p>
            <a:r>
              <a:rPr lang="en-US" dirty="0"/>
              <a:t>Sallie Mae Survey: 2008 through 2017</a:t>
            </a:r>
          </a:p>
          <a:p>
            <a:pPr lvl="1"/>
            <a:r>
              <a:rPr lang="en-US" dirty="0"/>
              <a:t>Ipsos conducted survey by telephone during March and April, 2017. </a:t>
            </a:r>
          </a:p>
          <a:p>
            <a:r>
              <a:rPr lang="en-US" dirty="0"/>
              <a:t>1,600 individuals interviewed for 2017 study: </a:t>
            </a:r>
          </a:p>
          <a:p>
            <a:pPr lvl="1"/>
            <a:r>
              <a:rPr lang="en-US" dirty="0"/>
              <a:t>800 parents of 18 to 24-year-old undergraduate students, and </a:t>
            </a:r>
          </a:p>
          <a:p>
            <a:pPr lvl="1"/>
            <a:r>
              <a:rPr lang="en-US" dirty="0"/>
              <a:t>800 18 to 24-year-old undergraduate students.</a:t>
            </a:r>
          </a:p>
          <a:p>
            <a:r>
              <a:rPr lang="en-US" dirty="0">
                <a:hlinkClick r:id="rId2"/>
              </a:rPr>
              <a:t>www.salliemae.com/plan-for-college/how-america-pays-for-college/</a:t>
            </a:r>
            <a:endParaRPr lang="en-US" dirty="0"/>
          </a:p>
        </p:txBody>
      </p:sp>
      <p:pic>
        <p:nvPicPr>
          <p:cNvPr id="4" name="Picture 3"/>
          <p:cNvPicPr>
            <a:picLocks noChangeAspect="1"/>
          </p:cNvPicPr>
          <p:nvPr/>
        </p:nvPicPr>
        <p:blipFill>
          <a:blip r:embed="rId3"/>
          <a:stretch>
            <a:fillRect/>
          </a:stretch>
        </p:blipFill>
        <p:spPr>
          <a:xfrm rot="730402">
            <a:off x="8841366" y="1511592"/>
            <a:ext cx="2658574" cy="3443569"/>
          </a:xfrm>
          <a:prstGeom prst="rect">
            <a:avLst/>
          </a:prstGeom>
        </p:spPr>
      </p:pic>
    </p:spTree>
    <p:extLst>
      <p:ext uri="{BB962C8B-B14F-4D97-AF65-F5344CB8AC3E}">
        <p14:creationId xmlns:p14="http://schemas.microsoft.com/office/powerpoint/2010/main" val="422578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Actions Families took in 2016-17 to make college more affordable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17078434"/>
              </p:ext>
            </p:extLst>
          </p:nvPr>
        </p:nvGraphicFramePr>
        <p:xfrm>
          <a:off x="-1455738" y="1930400"/>
          <a:ext cx="11032357" cy="432619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5F582C2-12E9-4D3D-9DF2-3079577ED614}"/>
              </a:ext>
            </a:extLst>
          </p:cNvPr>
          <p:cNvSpPr txBox="1"/>
          <p:nvPr/>
        </p:nvSpPr>
        <p:spPr>
          <a:xfrm>
            <a:off x="441768" y="6396335"/>
            <a:ext cx="8245032" cy="461665"/>
          </a:xfrm>
          <a:prstGeom prst="rect">
            <a:avLst/>
          </a:prstGeom>
          <a:noFill/>
        </p:spPr>
        <p:txBody>
          <a:bodyPr wrap="square" rtlCol="0">
            <a:spAutoFit/>
          </a:bodyPr>
          <a:lstStyle/>
          <a:p>
            <a:r>
              <a:rPr lang="en-US" sz="1200" dirty="0"/>
              <a:t>SOURCE:  Sallie Mae </a:t>
            </a:r>
            <a:r>
              <a:rPr lang="en-US" sz="1200" dirty="0" smtClean="0"/>
              <a:t>Inc., </a:t>
            </a:r>
            <a:r>
              <a:rPr lang="en-US" sz="1200" dirty="0"/>
              <a:t>&amp; Ipsos Public Affairs. (2017). </a:t>
            </a:r>
            <a:r>
              <a:rPr lang="en-US" sz="1200" i="1" dirty="0"/>
              <a:t>How America Pays for College 2017</a:t>
            </a:r>
            <a:r>
              <a:rPr lang="en-US" sz="1200" dirty="0"/>
              <a:t>. Newark, DE. Retrieved from https://www.salliemae.com/research/how-america-pays-for-college</a:t>
            </a:r>
          </a:p>
        </p:txBody>
      </p:sp>
      <p:cxnSp>
        <p:nvCxnSpPr>
          <p:cNvPr id="4" name="Straight Connector 3">
            <a:extLst>
              <a:ext uri="{FF2B5EF4-FFF2-40B4-BE49-F238E27FC236}">
                <a16:creationId xmlns:a16="http://schemas.microsoft.com/office/drawing/2014/main" id="{EC6255A2-0E0C-4209-BB50-020C124F8FF0}"/>
              </a:ext>
            </a:extLst>
          </p:cNvPr>
          <p:cNvCxnSpPr/>
          <p:nvPr/>
        </p:nvCxnSpPr>
        <p:spPr>
          <a:xfrm>
            <a:off x="2004142" y="3914469"/>
            <a:ext cx="6223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212E770-517D-4259-A711-F39908DB007E}"/>
              </a:ext>
            </a:extLst>
          </p:cNvPr>
          <p:cNvCxnSpPr/>
          <p:nvPr/>
        </p:nvCxnSpPr>
        <p:spPr>
          <a:xfrm>
            <a:off x="3438140" y="4280556"/>
            <a:ext cx="6223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308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7334" y="6396335"/>
            <a:ext cx="9067800" cy="461665"/>
          </a:xfrm>
          <a:prstGeom prst="rect">
            <a:avLst/>
          </a:prstGeom>
          <a:noFill/>
        </p:spPr>
        <p:txBody>
          <a:bodyPr wrap="square" rtlCol="0">
            <a:spAutoFit/>
          </a:bodyPr>
          <a:lstStyle/>
          <a:p>
            <a:r>
              <a:rPr lang="en-US" sz="1200" dirty="0"/>
              <a:t>SOURCE:  Sallie Mae Inc, &amp; Ipsos Public Affairs. (2017). </a:t>
            </a:r>
            <a:r>
              <a:rPr lang="en-US" sz="1200" i="1" dirty="0"/>
              <a:t>How America Pays for College 2017</a:t>
            </a:r>
            <a:r>
              <a:rPr lang="en-US" sz="1200" dirty="0"/>
              <a:t>. Newark, DE. Retrieved from https://www.salliemae.com/research/how-america-pays-for-college</a:t>
            </a:r>
          </a:p>
        </p:txBody>
      </p:sp>
      <p:sp>
        <p:nvSpPr>
          <p:cNvPr id="2" name="Title 1"/>
          <p:cNvSpPr>
            <a:spLocks noGrp="1"/>
          </p:cNvSpPr>
          <p:nvPr>
            <p:ph type="title"/>
          </p:nvPr>
        </p:nvSpPr>
        <p:spPr>
          <a:xfrm>
            <a:off x="677334" y="279401"/>
            <a:ext cx="8596668" cy="1320800"/>
          </a:xfrm>
        </p:spPr>
        <p:txBody>
          <a:bodyPr>
            <a:noAutofit/>
          </a:bodyPr>
          <a:lstStyle/>
          <a:p>
            <a:r>
              <a:rPr lang="en-US" sz="3200" i="1" dirty="0"/>
              <a:t>How the Typical Family Pays for College,</a:t>
            </a:r>
            <a:br>
              <a:rPr lang="en-US" sz="3200" i="1" dirty="0"/>
            </a:br>
            <a:r>
              <a:rPr lang="en-US" sz="3200" i="1" dirty="0"/>
              <a:t>Funding Source Share, Year-over-Year</a:t>
            </a:r>
            <a:endParaRPr lang="en-US" sz="2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79490454"/>
              </p:ext>
            </p:extLst>
          </p:nvPr>
        </p:nvGraphicFramePr>
        <p:xfrm>
          <a:off x="838200" y="1600201"/>
          <a:ext cx="10776284" cy="4796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3907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01F3-EFAD-41EB-BA6D-4C8994D67EAC}"/>
              </a:ext>
            </a:extLst>
          </p:cNvPr>
          <p:cNvSpPr>
            <a:spLocks noGrp="1"/>
          </p:cNvSpPr>
          <p:nvPr>
            <p:ph type="title"/>
          </p:nvPr>
        </p:nvSpPr>
        <p:spPr/>
        <p:txBody>
          <a:bodyPr/>
          <a:lstStyle/>
          <a:p>
            <a:r>
              <a:rPr lang="en-US" dirty="0"/>
              <a:t>Paying for College Agenda</a:t>
            </a:r>
          </a:p>
        </p:txBody>
      </p:sp>
      <p:sp>
        <p:nvSpPr>
          <p:cNvPr id="5" name="Content Placeholder 4">
            <a:extLst>
              <a:ext uri="{FF2B5EF4-FFF2-40B4-BE49-F238E27FC236}">
                <a16:creationId xmlns:a16="http://schemas.microsoft.com/office/drawing/2014/main" id="{D960841D-BEE1-4D15-982E-72B829CF7957}"/>
              </a:ext>
            </a:extLst>
          </p:cNvPr>
          <p:cNvSpPr>
            <a:spLocks noGrp="1"/>
          </p:cNvSpPr>
          <p:nvPr>
            <p:ph idx="1"/>
          </p:nvPr>
        </p:nvSpPr>
        <p:spPr/>
        <p:txBody>
          <a:bodyPr>
            <a:normAutofit fontScale="92500" lnSpcReduction="10000"/>
          </a:bodyPr>
          <a:lstStyle/>
          <a:p>
            <a:pPr marL="514350" indent="-514350">
              <a:lnSpc>
                <a:spcPct val="160000"/>
              </a:lnSpc>
              <a:buFont typeface="+mj-lt"/>
              <a:buAutoNum type="arabicPeriod"/>
            </a:pPr>
            <a:r>
              <a:rPr lang="en-US" dirty="0"/>
              <a:t>How much does college cost?</a:t>
            </a:r>
          </a:p>
          <a:p>
            <a:pPr marL="514350" indent="-514350">
              <a:lnSpc>
                <a:spcPct val="170000"/>
              </a:lnSpc>
              <a:buFont typeface="+mj-lt"/>
              <a:buAutoNum type="arabicPeriod"/>
            </a:pPr>
            <a:r>
              <a:rPr lang="en-US" dirty="0"/>
              <a:t>Is postsecondary education worth the investment?</a:t>
            </a:r>
          </a:p>
          <a:p>
            <a:pPr marL="514350" indent="-514350">
              <a:lnSpc>
                <a:spcPct val="150000"/>
              </a:lnSpc>
              <a:buFont typeface="+mj-lt"/>
              <a:buAutoNum type="arabicPeriod"/>
            </a:pPr>
            <a:r>
              <a:rPr lang="en-US" dirty="0"/>
              <a:t>How will I pay for college?</a:t>
            </a:r>
          </a:p>
          <a:p>
            <a:pPr marL="514350" indent="-514350">
              <a:lnSpc>
                <a:spcPct val="160000"/>
              </a:lnSpc>
              <a:buFont typeface="+mj-lt"/>
              <a:buAutoNum type="arabicPeriod"/>
            </a:pPr>
            <a:r>
              <a:rPr lang="en-US" sz="3200" dirty="0">
                <a:solidFill>
                  <a:srgbClr val="0070C0"/>
                </a:solidFill>
              </a:rPr>
              <a:t>What is financial aid?</a:t>
            </a:r>
          </a:p>
          <a:p>
            <a:pPr marL="514350" indent="-514350">
              <a:lnSpc>
                <a:spcPct val="150000"/>
              </a:lnSpc>
              <a:buFont typeface="+mj-lt"/>
              <a:buAutoNum type="arabicPeriod"/>
            </a:pPr>
            <a:r>
              <a:rPr lang="en-US" dirty="0"/>
              <a:t>How do I apply for financial aid?</a:t>
            </a:r>
          </a:p>
          <a:p>
            <a:pPr marL="514350" indent="-514350">
              <a:lnSpc>
                <a:spcPct val="150000"/>
              </a:lnSpc>
              <a:buFont typeface="+mj-lt"/>
              <a:buAutoNum type="arabicPeriod"/>
            </a:pPr>
            <a:r>
              <a:rPr lang="en-US" dirty="0"/>
              <a:t>Where can I find answers to more questions?</a:t>
            </a:r>
          </a:p>
          <a:p>
            <a:pPr marL="514350" indent="-514350">
              <a:lnSpc>
                <a:spcPct val="150000"/>
              </a:lnSpc>
              <a:buFont typeface="+mj-lt"/>
              <a:buAutoNum type="arabicPeriod"/>
            </a:pPr>
            <a:r>
              <a:rPr lang="en-US" dirty="0"/>
              <a:t>Questions</a:t>
            </a:r>
          </a:p>
          <a:p>
            <a:endParaRPr lang="en-US" dirty="0"/>
          </a:p>
        </p:txBody>
      </p:sp>
    </p:spTree>
    <p:extLst>
      <p:ext uri="{BB962C8B-B14F-4D97-AF65-F5344CB8AC3E}">
        <p14:creationId xmlns:p14="http://schemas.microsoft.com/office/powerpoint/2010/main" val="3334489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8596668" cy="733425"/>
          </a:xfrm>
        </p:spPr>
        <p:txBody>
          <a:bodyPr/>
          <a:lstStyle/>
          <a:p>
            <a:r>
              <a:rPr lang="en-US" dirty="0"/>
              <a:t>Types of Financial Aid</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65138468"/>
              </p:ext>
            </p:extLst>
          </p:nvPr>
        </p:nvGraphicFramePr>
        <p:xfrm>
          <a:off x="677863" y="1471613"/>
          <a:ext cx="8596312" cy="4570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sign&#10;&#10;Description generated with very high confidence">
            <a:extLst>
              <a:ext uri="{FF2B5EF4-FFF2-40B4-BE49-F238E27FC236}">
                <a16:creationId xmlns:a16="http://schemas.microsoft.com/office/drawing/2014/main" id="{9946CD7B-C9E0-4137-A6A6-9858BAFC04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7176" y="1817058"/>
            <a:ext cx="2181676" cy="3576518"/>
          </a:xfrm>
          <a:prstGeom prst="rect">
            <a:avLst/>
          </a:prstGeom>
        </p:spPr>
      </p:pic>
    </p:spTree>
    <p:extLst>
      <p:ext uri="{BB962C8B-B14F-4D97-AF65-F5344CB8AC3E}">
        <p14:creationId xmlns:p14="http://schemas.microsoft.com/office/powerpoint/2010/main" val="1069728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835156" cy="962027"/>
          </a:xfrm>
        </p:spPr>
        <p:txBody>
          <a:bodyPr>
            <a:normAutofit/>
          </a:bodyPr>
          <a:lstStyle/>
          <a:p>
            <a:r>
              <a:rPr lang="en-US" sz="2400" dirty="0" smtClean="0"/>
              <a:t>2015-2016 </a:t>
            </a:r>
            <a:r>
              <a:rPr lang="en-US" sz="2400" dirty="0"/>
              <a:t>Grants and Scholarships </a:t>
            </a:r>
            <a:r>
              <a:rPr lang="en-US" sz="2400" dirty="0" smtClean="0"/>
              <a:t>Awarded to </a:t>
            </a:r>
            <a:r>
              <a:rPr lang="en-US" sz="2400" dirty="0"/>
              <a:t>Undergraduates at Minnesota Institutions ($1.51 BILLION) – Funding Source</a:t>
            </a:r>
          </a:p>
        </p:txBody>
      </p:sp>
      <p:sp>
        <p:nvSpPr>
          <p:cNvPr id="3" name="Content Placeholder 2"/>
          <p:cNvSpPr>
            <a:spLocks noGrp="1"/>
          </p:cNvSpPr>
          <p:nvPr>
            <p:ph sz="half" idx="1"/>
          </p:nvPr>
        </p:nvSpPr>
        <p:spPr>
          <a:xfrm>
            <a:off x="677335" y="1757362"/>
            <a:ext cx="4008966" cy="4514851"/>
          </a:xfrm>
        </p:spPr>
        <p:txBody>
          <a:bodyPr>
            <a:normAutofit/>
          </a:bodyPr>
          <a:lstStyle/>
          <a:p>
            <a:pPr marL="0" indent="0">
              <a:buNone/>
            </a:pPr>
            <a:r>
              <a:rPr lang="en-US" sz="2000" b="1" dirty="0">
                <a:solidFill>
                  <a:srgbClr val="C00000"/>
                </a:solidFill>
              </a:rPr>
              <a:t>Private</a:t>
            </a:r>
          </a:p>
          <a:p>
            <a:pPr lvl="1"/>
            <a:r>
              <a:rPr lang="en-US" sz="2000" b="1" dirty="0" smtClean="0">
                <a:solidFill>
                  <a:srgbClr val="C00000"/>
                </a:solidFill>
              </a:rPr>
              <a:t>$72.0 </a:t>
            </a:r>
            <a:r>
              <a:rPr lang="en-US" sz="2000" b="1" dirty="0">
                <a:solidFill>
                  <a:srgbClr val="C00000"/>
                </a:solidFill>
              </a:rPr>
              <a:t>million (5%)</a:t>
            </a:r>
          </a:p>
          <a:p>
            <a:pPr marL="457200" lvl="1" indent="0">
              <a:buNone/>
            </a:pPr>
            <a:endParaRPr lang="en-US" sz="900" b="1" dirty="0">
              <a:solidFill>
                <a:srgbClr val="C00000"/>
              </a:solidFill>
            </a:endParaRPr>
          </a:p>
          <a:p>
            <a:pPr marL="0" indent="0">
              <a:buNone/>
            </a:pPr>
            <a:r>
              <a:rPr lang="en-US" sz="2000" b="1" dirty="0">
                <a:solidFill>
                  <a:schemeClr val="accent3"/>
                </a:solidFill>
              </a:rPr>
              <a:t>State</a:t>
            </a:r>
          </a:p>
          <a:p>
            <a:pPr lvl="1"/>
            <a:r>
              <a:rPr lang="en-US" sz="2000" b="1" dirty="0">
                <a:solidFill>
                  <a:schemeClr val="accent3"/>
                </a:solidFill>
              </a:rPr>
              <a:t>$</a:t>
            </a:r>
            <a:r>
              <a:rPr lang="en-US" sz="2000" b="1" dirty="0" smtClean="0">
                <a:solidFill>
                  <a:schemeClr val="accent3"/>
                </a:solidFill>
              </a:rPr>
              <a:t>219.9 </a:t>
            </a:r>
            <a:r>
              <a:rPr lang="en-US" sz="2000" b="1" dirty="0">
                <a:solidFill>
                  <a:schemeClr val="accent3"/>
                </a:solidFill>
              </a:rPr>
              <a:t>million (15%)</a:t>
            </a:r>
          </a:p>
          <a:p>
            <a:pPr marL="457200" lvl="1" indent="0">
              <a:buNone/>
            </a:pPr>
            <a:endParaRPr lang="en-US" sz="900" b="1" dirty="0">
              <a:solidFill>
                <a:schemeClr val="accent3"/>
              </a:solidFill>
            </a:endParaRPr>
          </a:p>
          <a:p>
            <a:pPr marL="0" indent="0">
              <a:buNone/>
            </a:pPr>
            <a:r>
              <a:rPr lang="en-US" sz="2000" b="1" dirty="0">
                <a:solidFill>
                  <a:schemeClr val="accent2">
                    <a:lumMod val="75000"/>
                  </a:schemeClr>
                </a:solidFill>
              </a:rPr>
              <a:t>Federal</a:t>
            </a:r>
          </a:p>
          <a:p>
            <a:pPr lvl="1"/>
            <a:r>
              <a:rPr lang="en-US" sz="2000" b="1" dirty="0" smtClean="0">
                <a:solidFill>
                  <a:schemeClr val="accent2">
                    <a:lumMod val="75000"/>
                  </a:schemeClr>
                </a:solidFill>
              </a:rPr>
              <a:t>$391.5 </a:t>
            </a:r>
            <a:r>
              <a:rPr lang="en-US" sz="2000" b="1" dirty="0">
                <a:solidFill>
                  <a:schemeClr val="accent2">
                    <a:lumMod val="75000"/>
                  </a:schemeClr>
                </a:solidFill>
              </a:rPr>
              <a:t>million </a:t>
            </a:r>
            <a:r>
              <a:rPr lang="en-US" sz="2000" b="1" dirty="0" smtClean="0">
                <a:solidFill>
                  <a:schemeClr val="accent2">
                    <a:lumMod val="75000"/>
                  </a:schemeClr>
                </a:solidFill>
              </a:rPr>
              <a:t>(26%)</a:t>
            </a:r>
            <a:endParaRPr lang="en-US" sz="2000" b="1" dirty="0">
              <a:solidFill>
                <a:schemeClr val="accent2">
                  <a:lumMod val="75000"/>
                </a:schemeClr>
              </a:solidFill>
            </a:endParaRPr>
          </a:p>
          <a:p>
            <a:pPr marL="457200" lvl="1" indent="0">
              <a:buNone/>
            </a:pPr>
            <a:endParaRPr lang="en-US" sz="900" b="1" dirty="0">
              <a:solidFill>
                <a:schemeClr val="accent2">
                  <a:lumMod val="75000"/>
                </a:schemeClr>
              </a:solidFill>
            </a:endParaRPr>
          </a:p>
          <a:p>
            <a:pPr marL="0" indent="0">
              <a:buNone/>
            </a:pPr>
            <a:r>
              <a:rPr lang="en-US" sz="2000" b="1" dirty="0">
                <a:solidFill>
                  <a:schemeClr val="accent1">
                    <a:lumMod val="75000"/>
                  </a:schemeClr>
                </a:solidFill>
              </a:rPr>
              <a:t>Colleges and Universities </a:t>
            </a:r>
          </a:p>
          <a:p>
            <a:pPr lvl="1"/>
            <a:r>
              <a:rPr lang="en-US" sz="2000" b="1" dirty="0" smtClean="0">
                <a:solidFill>
                  <a:schemeClr val="accent1">
                    <a:lumMod val="75000"/>
                  </a:schemeClr>
                </a:solidFill>
              </a:rPr>
              <a:t>$825.3 </a:t>
            </a:r>
            <a:r>
              <a:rPr lang="en-US" sz="2000" b="1" dirty="0">
                <a:solidFill>
                  <a:schemeClr val="accent1">
                    <a:lumMod val="75000"/>
                  </a:schemeClr>
                </a:solidFill>
              </a:rPr>
              <a:t>million (</a:t>
            </a:r>
            <a:r>
              <a:rPr lang="en-US" sz="2000" b="1" dirty="0" smtClean="0">
                <a:solidFill>
                  <a:schemeClr val="accent1">
                    <a:lumMod val="75000"/>
                  </a:schemeClr>
                </a:solidFill>
              </a:rPr>
              <a:t>55%)</a:t>
            </a:r>
            <a:endParaRPr lang="en-US" sz="2000" b="1" dirty="0">
              <a:solidFill>
                <a:schemeClr val="accent1">
                  <a:lumMod val="75000"/>
                </a:schemeClr>
              </a:solidFill>
            </a:endParaRPr>
          </a:p>
        </p:txBody>
      </p:sp>
      <p:graphicFrame>
        <p:nvGraphicFramePr>
          <p:cNvPr id="6" name="Content Placeholder 8"/>
          <p:cNvGraphicFramePr>
            <a:graphicFrameLocks noGrp="1"/>
          </p:cNvGraphicFramePr>
          <p:nvPr>
            <p:ph sz="half" idx="2"/>
            <p:extLst>
              <p:ext uri="{D42A27DB-BD31-4B8C-83A1-F6EECF244321}">
                <p14:modId xmlns:p14="http://schemas.microsoft.com/office/powerpoint/2010/main" val="4210115783"/>
              </p:ext>
            </p:extLst>
          </p:nvPr>
        </p:nvGraphicFramePr>
        <p:xfrm>
          <a:off x="4843717" y="1473303"/>
          <a:ext cx="3887327" cy="47005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77334" y="6334780"/>
            <a:ext cx="10609791" cy="523220"/>
          </a:xfrm>
          <a:prstGeom prst="rect">
            <a:avLst/>
          </a:prstGeom>
          <a:noFill/>
        </p:spPr>
        <p:txBody>
          <a:bodyPr wrap="square" rtlCol="0">
            <a:spAutoFit/>
          </a:bodyPr>
          <a:lstStyle/>
          <a:p>
            <a:pPr lvl="0" eaLnBrk="0" fontAlgn="base" hangingPunct="0">
              <a:spcBef>
                <a:spcPct val="0"/>
              </a:spcBef>
              <a:spcAft>
                <a:spcPct val="0"/>
              </a:spcAft>
            </a:pPr>
            <a:r>
              <a:rPr lang="en-US" sz="1400" dirty="0">
                <a:solidFill>
                  <a:prstClr val="black"/>
                </a:solidFill>
                <a:latin typeface="Arial" charset="0"/>
                <a:cs typeface="Arial" panose="020B0604020202020204" pitchFamily="34" charset="0"/>
              </a:rPr>
              <a:t>Source:  MN Office of Higher </a:t>
            </a:r>
            <a:r>
              <a:rPr lang="en-US" sz="1400" dirty="0" smtClean="0">
                <a:solidFill>
                  <a:prstClr val="black"/>
                </a:solidFill>
                <a:latin typeface="Arial" charset="0"/>
                <a:cs typeface="Arial" panose="020B0604020202020204" pitchFamily="34" charset="0"/>
              </a:rPr>
              <a:t>Education, </a:t>
            </a:r>
            <a:r>
              <a:rPr lang="en-US" sz="1400" i="1" dirty="0" smtClean="0">
                <a:solidFill>
                  <a:prstClr val="black"/>
                </a:solidFill>
                <a:latin typeface="Arial" charset="0"/>
                <a:cs typeface="Arial" panose="020B0604020202020204" pitchFamily="34" charset="0"/>
              </a:rPr>
              <a:t>Financial Aid awarded to Undergraduates at Minnesota Institutions</a:t>
            </a:r>
            <a:r>
              <a:rPr lang="en-US" sz="1400" dirty="0" smtClean="0">
                <a:solidFill>
                  <a:prstClr val="black"/>
                </a:solidFill>
                <a:latin typeface="Arial" charset="0"/>
                <a:cs typeface="Arial" panose="020B0604020202020204" pitchFamily="34" charset="0"/>
              </a:rPr>
              <a:t>, </a:t>
            </a:r>
          </a:p>
          <a:p>
            <a:pPr lvl="0" eaLnBrk="0" fontAlgn="base" hangingPunct="0">
              <a:spcBef>
                <a:spcPct val="0"/>
              </a:spcBef>
              <a:spcAft>
                <a:spcPct val="0"/>
              </a:spcAft>
            </a:pPr>
            <a:r>
              <a:rPr lang="en-US" sz="1400" dirty="0">
                <a:solidFill>
                  <a:prstClr val="black"/>
                </a:solidFill>
                <a:latin typeface="Calibri" panose="020F0502020204030204" pitchFamily="34" charset="0"/>
                <a:cs typeface="Arial" panose="020B0604020202020204" pitchFamily="34" charset="0"/>
              </a:rPr>
              <a:t>http://www.ohe.state.mn.us/sPages/FaaReport.cfm?report=all, </a:t>
            </a:r>
            <a:r>
              <a:rPr lang="en-US" sz="1400" dirty="0" smtClean="0">
                <a:solidFill>
                  <a:prstClr val="black"/>
                </a:solidFill>
                <a:latin typeface="Calibri" panose="020F0502020204030204" pitchFamily="34" charset="0"/>
                <a:cs typeface="Arial" panose="020B0604020202020204" pitchFamily="34" charset="0"/>
              </a:rPr>
              <a:t>retrieved September 24, 2018.</a:t>
            </a:r>
            <a:endParaRPr lang="en-US" sz="1400" dirty="0">
              <a:solidFill>
                <a:prstClr val="black"/>
              </a:solidFill>
              <a:latin typeface="Arial" charset="0"/>
              <a:cs typeface="Arial" panose="020B0604020202020204" pitchFamily="34" charset="0"/>
            </a:endParaRPr>
          </a:p>
        </p:txBody>
      </p:sp>
    </p:spTree>
    <p:extLst>
      <p:ext uri="{BB962C8B-B14F-4D97-AF65-F5344CB8AC3E}">
        <p14:creationId xmlns:p14="http://schemas.microsoft.com/office/powerpoint/2010/main" val="172383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01F3-EFAD-41EB-BA6D-4C8994D67EAC}"/>
              </a:ext>
            </a:extLst>
          </p:cNvPr>
          <p:cNvSpPr>
            <a:spLocks noGrp="1"/>
          </p:cNvSpPr>
          <p:nvPr>
            <p:ph type="title"/>
          </p:nvPr>
        </p:nvSpPr>
        <p:spPr/>
        <p:txBody>
          <a:bodyPr/>
          <a:lstStyle/>
          <a:p>
            <a:r>
              <a:rPr lang="en-US" dirty="0"/>
              <a:t>Paying for College Agenda</a:t>
            </a:r>
          </a:p>
        </p:txBody>
      </p:sp>
      <p:sp>
        <p:nvSpPr>
          <p:cNvPr id="5" name="Content Placeholder 4">
            <a:extLst>
              <a:ext uri="{FF2B5EF4-FFF2-40B4-BE49-F238E27FC236}">
                <a16:creationId xmlns:a16="http://schemas.microsoft.com/office/drawing/2014/main" id="{D960841D-BEE1-4D15-982E-72B829CF7957}"/>
              </a:ext>
            </a:extLst>
          </p:cNvPr>
          <p:cNvSpPr>
            <a:spLocks noGrp="1"/>
          </p:cNvSpPr>
          <p:nvPr>
            <p:ph idx="1"/>
          </p:nvPr>
        </p:nvSpPr>
        <p:spPr>
          <a:xfrm>
            <a:off x="677334" y="1455174"/>
            <a:ext cx="8596668" cy="5166853"/>
          </a:xfrm>
        </p:spPr>
        <p:txBody>
          <a:bodyPr>
            <a:normAutofit lnSpcReduction="10000"/>
          </a:bodyPr>
          <a:lstStyle/>
          <a:p>
            <a:pPr marL="514350" indent="-514350">
              <a:lnSpc>
                <a:spcPct val="160000"/>
              </a:lnSpc>
              <a:buFont typeface="+mj-lt"/>
              <a:buAutoNum type="arabicPeriod"/>
            </a:pPr>
            <a:r>
              <a:rPr lang="en-US" dirty="0"/>
              <a:t>How much does college cost?</a:t>
            </a:r>
          </a:p>
          <a:p>
            <a:pPr marL="514350" indent="-514350">
              <a:lnSpc>
                <a:spcPct val="160000"/>
              </a:lnSpc>
              <a:buFont typeface="+mj-lt"/>
              <a:buAutoNum type="arabicPeriod"/>
            </a:pPr>
            <a:r>
              <a:rPr lang="en-US" dirty="0"/>
              <a:t>Is postsecondary education worth the investment?</a:t>
            </a:r>
          </a:p>
          <a:p>
            <a:pPr marL="514350" indent="-514350">
              <a:lnSpc>
                <a:spcPct val="150000"/>
              </a:lnSpc>
              <a:buFont typeface="+mj-lt"/>
              <a:buAutoNum type="arabicPeriod"/>
            </a:pPr>
            <a:r>
              <a:rPr lang="en-US" dirty="0"/>
              <a:t>How will I pay for college?</a:t>
            </a:r>
          </a:p>
          <a:p>
            <a:pPr marL="514350" indent="-514350">
              <a:lnSpc>
                <a:spcPct val="150000"/>
              </a:lnSpc>
              <a:buFont typeface="+mj-lt"/>
              <a:buAutoNum type="arabicPeriod"/>
            </a:pPr>
            <a:r>
              <a:rPr lang="en-US" dirty="0"/>
              <a:t>What is financial aid?</a:t>
            </a:r>
          </a:p>
          <a:p>
            <a:pPr marL="514350" indent="-514350">
              <a:lnSpc>
                <a:spcPct val="160000"/>
              </a:lnSpc>
              <a:buFont typeface="+mj-lt"/>
              <a:buAutoNum type="arabicPeriod"/>
            </a:pPr>
            <a:r>
              <a:rPr lang="en-US" sz="3000" dirty="0">
                <a:solidFill>
                  <a:srgbClr val="0070C0"/>
                </a:solidFill>
              </a:rPr>
              <a:t>How do I apply for financial aid</a:t>
            </a:r>
            <a:r>
              <a:rPr lang="en-US" sz="3000" dirty="0" smtClean="0">
                <a:solidFill>
                  <a:srgbClr val="0070C0"/>
                </a:solidFill>
              </a:rPr>
              <a:t>?</a:t>
            </a:r>
          </a:p>
          <a:p>
            <a:pPr lvl="1" indent="-342900">
              <a:lnSpc>
                <a:spcPct val="120000"/>
              </a:lnSpc>
              <a:spcBef>
                <a:spcPts val="0"/>
              </a:spcBef>
            </a:pPr>
            <a:r>
              <a:rPr lang="en-US" sz="2200" dirty="0">
                <a:solidFill>
                  <a:srgbClr val="0070C0"/>
                </a:solidFill>
              </a:rPr>
              <a:t>MN Dream Act</a:t>
            </a:r>
          </a:p>
          <a:p>
            <a:pPr lvl="1" indent="-342900">
              <a:lnSpc>
                <a:spcPct val="120000"/>
              </a:lnSpc>
              <a:spcBef>
                <a:spcPts val="0"/>
              </a:spcBef>
            </a:pPr>
            <a:r>
              <a:rPr lang="en-US" sz="2200" dirty="0" smtClean="0">
                <a:solidFill>
                  <a:srgbClr val="0070C0"/>
                </a:solidFill>
              </a:rPr>
              <a:t>FAFSA</a:t>
            </a:r>
          </a:p>
          <a:p>
            <a:pPr lvl="1" indent="-342900">
              <a:lnSpc>
                <a:spcPct val="120000"/>
              </a:lnSpc>
              <a:spcBef>
                <a:spcPts val="0"/>
              </a:spcBef>
            </a:pPr>
            <a:r>
              <a:rPr lang="en-US" sz="2200" dirty="0" smtClean="0">
                <a:solidFill>
                  <a:srgbClr val="0070C0"/>
                </a:solidFill>
              </a:rPr>
              <a:t>Professional Judgment Adjustments to FAFSA data</a:t>
            </a:r>
          </a:p>
          <a:p>
            <a:pPr marL="514350" indent="-514350">
              <a:lnSpc>
                <a:spcPct val="150000"/>
              </a:lnSpc>
              <a:buFont typeface="+mj-lt"/>
              <a:buAutoNum type="arabicPeriod"/>
            </a:pPr>
            <a:r>
              <a:rPr lang="en-US" dirty="0" smtClean="0"/>
              <a:t>Where </a:t>
            </a:r>
            <a:r>
              <a:rPr lang="en-US" dirty="0"/>
              <a:t>can I find answers to more questions</a:t>
            </a:r>
            <a:r>
              <a:rPr lang="en-US" dirty="0" smtClean="0"/>
              <a:t>?</a:t>
            </a:r>
          </a:p>
          <a:p>
            <a:pPr marL="514350" indent="-514350">
              <a:lnSpc>
                <a:spcPct val="150000"/>
              </a:lnSpc>
              <a:buFont typeface="+mj-lt"/>
              <a:buAutoNum type="arabicPeriod"/>
            </a:pPr>
            <a:r>
              <a:rPr lang="en-US" dirty="0" smtClean="0"/>
              <a:t>Questions</a:t>
            </a:r>
            <a:endParaRPr lang="en-US" dirty="0"/>
          </a:p>
          <a:p>
            <a:endParaRPr lang="en-US" dirty="0"/>
          </a:p>
        </p:txBody>
      </p:sp>
    </p:spTree>
    <p:extLst>
      <p:ext uri="{BB962C8B-B14F-4D97-AF65-F5344CB8AC3E}">
        <p14:creationId xmlns:p14="http://schemas.microsoft.com/office/powerpoint/2010/main" val="286114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Background – Jeff Olson</a:t>
            </a:r>
            <a:endParaRPr lang="en-US" dirty="0"/>
          </a:p>
        </p:txBody>
      </p:sp>
      <p:sp>
        <p:nvSpPr>
          <p:cNvPr id="5" name="Content Placeholder 4"/>
          <p:cNvSpPr>
            <a:spLocks noGrp="1"/>
          </p:cNvSpPr>
          <p:nvPr>
            <p:ph sz="half" idx="1"/>
          </p:nvPr>
        </p:nvSpPr>
        <p:spPr>
          <a:xfrm>
            <a:off x="5306221" y="1966252"/>
            <a:ext cx="4604695" cy="3880772"/>
          </a:xfrm>
        </p:spPr>
        <p:txBody>
          <a:bodyPr>
            <a:noAutofit/>
          </a:bodyPr>
          <a:lstStyle/>
          <a:p>
            <a:r>
              <a:rPr lang="en-US" dirty="0"/>
              <a:t>Married with four </a:t>
            </a:r>
            <a:r>
              <a:rPr lang="en-US" dirty="0" smtClean="0"/>
              <a:t>kids; together we’ve attended 11 different post-secondary schools</a:t>
            </a:r>
          </a:p>
          <a:p>
            <a:r>
              <a:rPr lang="en-US" dirty="0" smtClean="0"/>
              <a:t>Public</a:t>
            </a:r>
            <a:endParaRPr lang="en-US" dirty="0"/>
          </a:p>
          <a:p>
            <a:pPr lvl="1">
              <a:spcBef>
                <a:spcPts val="0"/>
              </a:spcBef>
            </a:pPr>
            <a:r>
              <a:rPr lang="en-US" dirty="0"/>
              <a:t>Anoka-Ramsey Community College, MN </a:t>
            </a:r>
            <a:endParaRPr lang="en-US" dirty="0" smtClean="0"/>
          </a:p>
          <a:p>
            <a:pPr lvl="1">
              <a:spcBef>
                <a:spcPts val="0"/>
              </a:spcBef>
            </a:pPr>
            <a:r>
              <a:rPr lang="en-US" dirty="0" smtClean="0"/>
              <a:t>Southwest </a:t>
            </a:r>
            <a:r>
              <a:rPr lang="en-US" dirty="0"/>
              <a:t>Missouri State University, MO</a:t>
            </a:r>
          </a:p>
          <a:p>
            <a:pPr lvl="1">
              <a:spcBef>
                <a:spcPts val="0"/>
              </a:spcBef>
            </a:pPr>
            <a:r>
              <a:rPr lang="en-US" dirty="0" smtClean="0"/>
              <a:t>University </a:t>
            </a:r>
            <a:r>
              <a:rPr lang="en-US" dirty="0"/>
              <a:t>of Minnesota Twin Cities, MN</a:t>
            </a:r>
          </a:p>
          <a:p>
            <a:pPr marL="342900" lvl="1" indent="-342900"/>
            <a:r>
              <a:rPr lang="en-US" sz="1800" dirty="0" smtClean="0"/>
              <a:t>Private</a:t>
            </a:r>
          </a:p>
          <a:p>
            <a:pPr marL="800100" lvl="3" indent="-342900">
              <a:spcBef>
                <a:spcPts val="0"/>
              </a:spcBef>
            </a:pPr>
            <a:r>
              <a:rPr lang="en-US" sz="1600" dirty="0" smtClean="0"/>
              <a:t>Alliance Theological Seminary, NY</a:t>
            </a:r>
          </a:p>
          <a:p>
            <a:pPr marL="800100" lvl="3" indent="-342900">
              <a:spcBef>
                <a:spcPts val="0"/>
              </a:spcBef>
            </a:pPr>
            <a:r>
              <a:rPr lang="en-US" sz="1600" dirty="0" smtClean="0"/>
              <a:t>Bethel University, MN</a:t>
            </a:r>
          </a:p>
          <a:p>
            <a:pPr marL="800100" lvl="3" indent="-342900">
              <a:spcBef>
                <a:spcPts val="0"/>
              </a:spcBef>
            </a:pPr>
            <a:r>
              <a:rPr lang="en-US" sz="1600" dirty="0" smtClean="0"/>
              <a:t>Concordia College, Moorhead, MN</a:t>
            </a:r>
          </a:p>
          <a:p>
            <a:pPr marL="800100" lvl="3" indent="-342900">
              <a:spcBef>
                <a:spcPts val="0"/>
              </a:spcBef>
            </a:pPr>
            <a:r>
              <a:rPr lang="en-US" sz="1600" dirty="0" smtClean="0"/>
              <a:t>Crown College, MN</a:t>
            </a:r>
          </a:p>
          <a:p>
            <a:pPr marL="800100" lvl="3" indent="-342900">
              <a:spcBef>
                <a:spcPts val="0"/>
              </a:spcBef>
            </a:pPr>
            <a:r>
              <a:rPr lang="en-US" sz="1600" dirty="0" smtClean="0"/>
              <a:t>Houghton College, NY</a:t>
            </a:r>
          </a:p>
          <a:p>
            <a:pPr marL="800100" lvl="3" indent="-342900">
              <a:spcBef>
                <a:spcPts val="0"/>
              </a:spcBef>
            </a:pPr>
            <a:r>
              <a:rPr lang="en-US" sz="1600" dirty="0" smtClean="0"/>
              <a:t>Nyack College, NY</a:t>
            </a:r>
          </a:p>
          <a:p>
            <a:pPr marL="800100" lvl="3" indent="-342900">
              <a:spcBef>
                <a:spcPts val="0"/>
              </a:spcBef>
            </a:pPr>
            <a:r>
              <a:rPr lang="en-US" sz="1600" dirty="0" smtClean="0"/>
              <a:t>PACE University, NY</a:t>
            </a:r>
          </a:p>
          <a:p>
            <a:pPr marL="800100" lvl="3" indent="-342900">
              <a:spcBef>
                <a:spcPts val="0"/>
              </a:spcBef>
            </a:pPr>
            <a:r>
              <a:rPr lang="en-US" sz="1600" dirty="0" smtClean="0"/>
              <a:t>University of St. Thomas, MN</a:t>
            </a:r>
            <a:endParaRPr lang="en-US" sz="1600" dirty="0"/>
          </a:p>
        </p:txBody>
      </p:sp>
      <p:sp>
        <p:nvSpPr>
          <p:cNvPr id="7" name="Content Placeholder 6"/>
          <p:cNvSpPr>
            <a:spLocks noGrp="1"/>
          </p:cNvSpPr>
          <p:nvPr>
            <p:ph sz="half" idx="2"/>
          </p:nvPr>
        </p:nvSpPr>
        <p:spPr>
          <a:xfrm>
            <a:off x="281996" y="2010597"/>
            <a:ext cx="4599462" cy="3880773"/>
          </a:xfrm>
        </p:spPr>
        <p:txBody>
          <a:bodyPr>
            <a:normAutofit fontScale="92500" lnSpcReduction="10000"/>
          </a:bodyPr>
          <a:lstStyle/>
          <a:p>
            <a:r>
              <a:rPr lang="en-US" dirty="0" smtClean="0"/>
              <a:t>Worked in college financial aid office since 1994</a:t>
            </a:r>
          </a:p>
          <a:p>
            <a:r>
              <a:rPr lang="en-US" dirty="0" smtClean="0"/>
              <a:t>President of MN Association of Student Financial Aid Administrators 2003-04</a:t>
            </a:r>
          </a:p>
          <a:p>
            <a:r>
              <a:rPr lang="en-US" dirty="0" smtClean="0"/>
              <a:t>Director of financial aid at Bethel since 2005</a:t>
            </a:r>
          </a:p>
          <a:p>
            <a:r>
              <a:rPr lang="en-US" dirty="0"/>
              <a:t>MN Office of Higher Education Outreach Team since 2010-11</a:t>
            </a:r>
          </a:p>
          <a:p>
            <a:r>
              <a:rPr lang="en-US" dirty="0" smtClean="0"/>
              <a:t>172 financial aid training events (prior to fall 2018)</a:t>
            </a:r>
          </a:p>
          <a:p>
            <a:pPr lvl="1"/>
            <a:r>
              <a:rPr lang="en-US" dirty="0"/>
              <a:t>35 different high schools</a:t>
            </a:r>
          </a:p>
          <a:p>
            <a:pPr lvl="1"/>
            <a:r>
              <a:rPr lang="en-US" dirty="0"/>
              <a:t>21 elementary or middle schools, agencies, businesses, school </a:t>
            </a:r>
            <a:r>
              <a:rPr lang="en-US" dirty="0" smtClean="0"/>
              <a:t>districts</a:t>
            </a:r>
            <a:endParaRPr lang="en-US" dirty="0"/>
          </a:p>
        </p:txBody>
      </p:sp>
    </p:spTree>
    <p:extLst>
      <p:ext uri="{BB962C8B-B14F-4D97-AF65-F5344CB8AC3E}">
        <p14:creationId xmlns:p14="http://schemas.microsoft.com/office/powerpoint/2010/main" val="476259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itle 1"/>
          <p:cNvSpPr>
            <a:spLocks noGrp="1"/>
          </p:cNvSpPr>
          <p:nvPr>
            <p:ph type="title"/>
          </p:nvPr>
        </p:nvSpPr>
        <p:spPr>
          <a:xfrm>
            <a:off x="1752600" y="152401"/>
            <a:ext cx="8001000" cy="1063625"/>
          </a:xfrm>
        </p:spPr>
        <p:txBody>
          <a:bodyPr>
            <a:normAutofit fontScale="90000"/>
          </a:bodyPr>
          <a:lstStyle/>
          <a:p>
            <a:r>
              <a:rPr lang="en-US" altLang="en-US" b="1" dirty="0"/>
              <a:t>MN Dream Act</a:t>
            </a:r>
            <a:br>
              <a:rPr lang="en-US" altLang="en-US" b="1" dirty="0"/>
            </a:br>
            <a:r>
              <a:rPr lang="en-US" altLang="en-US" sz="3200" b="1" dirty="0"/>
              <a:t>for </a:t>
            </a:r>
            <a:r>
              <a:rPr lang="en-US" altLang="en-US" b="1" dirty="0"/>
              <a:t>Minnesota’s Undocumented Students </a:t>
            </a:r>
            <a:endParaRPr lang="en-US" altLang="en-US" sz="2000" b="1" dirty="0"/>
          </a:p>
        </p:txBody>
      </p:sp>
      <p:sp>
        <p:nvSpPr>
          <p:cNvPr id="182275" name="Content Placeholder 2"/>
          <p:cNvSpPr>
            <a:spLocks noGrp="1"/>
          </p:cNvSpPr>
          <p:nvPr>
            <p:ph idx="1"/>
          </p:nvPr>
        </p:nvSpPr>
        <p:spPr>
          <a:xfrm>
            <a:off x="498050" y="1752600"/>
            <a:ext cx="9017000" cy="4800600"/>
          </a:xfrm>
        </p:spPr>
        <p:txBody>
          <a:bodyPr>
            <a:normAutofit fontScale="92500" lnSpcReduction="20000"/>
          </a:bodyPr>
          <a:lstStyle/>
          <a:p>
            <a:r>
              <a:rPr lang="en-US" altLang="en-US" sz="2400" b="1" dirty="0"/>
              <a:t>Qualifying undocumented students </a:t>
            </a:r>
            <a:r>
              <a:rPr lang="en-US" altLang="en-US" sz="2400" b="1" u="sng" dirty="0"/>
              <a:t>eligible for</a:t>
            </a:r>
            <a:r>
              <a:rPr lang="en-US" altLang="en-US" sz="2400" b="1" dirty="0"/>
              <a:t>:</a:t>
            </a:r>
          </a:p>
          <a:p>
            <a:pPr lvl="1"/>
            <a:r>
              <a:rPr lang="en-US" altLang="en-US" sz="2200" dirty="0"/>
              <a:t>In-state tuition rates at Minnesota State and U of MN</a:t>
            </a:r>
          </a:p>
          <a:p>
            <a:pPr lvl="1"/>
            <a:r>
              <a:rPr lang="en-US" altLang="en-US" sz="2200" dirty="0"/>
              <a:t>State financial aid programs</a:t>
            </a:r>
          </a:p>
          <a:p>
            <a:pPr lvl="2"/>
            <a:r>
              <a:rPr lang="en-US" altLang="en-US" dirty="0"/>
              <a:t>State Grant, Child Care Grant, Teacher Candidate Grant, Occupational Grant, Dual-training Grant, MN SELF Loan, MN Work Study (while authorized to work in US, until DACA expires), SELF Loan</a:t>
            </a:r>
          </a:p>
          <a:p>
            <a:pPr lvl="1"/>
            <a:r>
              <a:rPr lang="en-US" altLang="en-US" sz="2200" dirty="0"/>
              <a:t>Private scholarships administered by public institutions</a:t>
            </a:r>
          </a:p>
          <a:p>
            <a:r>
              <a:rPr lang="en-US" altLang="en-US" sz="2400" b="1" dirty="0"/>
              <a:t>To meet MN Dream Act </a:t>
            </a:r>
            <a:r>
              <a:rPr lang="en-US" altLang="en-US" sz="2400" b="1" u="sng" dirty="0"/>
              <a:t>requirements</a:t>
            </a:r>
            <a:r>
              <a:rPr lang="en-US" altLang="en-US" sz="2400" b="1" dirty="0"/>
              <a:t>:</a:t>
            </a:r>
          </a:p>
          <a:p>
            <a:pPr lvl="1"/>
            <a:r>
              <a:rPr lang="en-US" altLang="en-US" sz="2200" dirty="0"/>
              <a:t>Attend MN high school for at least 3 years</a:t>
            </a:r>
          </a:p>
          <a:p>
            <a:pPr lvl="1"/>
            <a:r>
              <a:rPr lang="en-US" altLang="en-US" sz="2200" dirty="0"/>
              <a:t>Graduate from a MN high school or earn MN GED</a:t>
            </a:r>
          </a:p>
          <a:p>
            <a:pPr lvl="1"/>
            <a:r>
              <a:rPr lang="en-US" altLang="en-US" sz="2200" dirty="0"/>
              <a:t>Comply with Selective Service requirements</a:t>
            </a:r>
          </a:p>
          <a:p>
            <a:pPr lvl="1"/>
            <a:r>
              <a:rPr lang="en-US" altLang="en-US" sz="2200" dirty="0"/>
              <a:t>Apply for lawful immigration status once a federal process for doing so exists (not yet applicable)</a:t>
            </a:r>
          </a:p>
          <a:p>
            <a:r>
              <a:rPr lang="en-US" sz="2600" b="1" dirty="0">
                <a:solidFill>
                  <a:schemeClr val="accent2">
                    <a:lumMod val="75000"/>
                  </a:schemeClr>
                </a:solidFill>
              </a:rPr>
              <a:t>Apply online: www.ohe.state.mn.us/MNDreamAct</a:t>
            </a:r>
          </a:p>
          <a:p>
            <a:endParaRPr lang="en-US" altLang="en-US" sz="2400" dirty="0"/>
          </a:p>
        </p:txBody>
      </p:sp>
      <p:pic>
        <p:nvPicPr>
          <p:cNvPr id="4" name="Picture 3" descr="A picture containing outdoor, water&#10;&#10;Description generated with very high confidence">
            <a:extLst>
              <a:ext uri="{FF2B5EF4-FFF2-40B4-BE49-F238E27FC236}">
                <a16:creationId xmlns:a16="http://schemas.microsoft.com/office/drawing/2014/main" id="{4236CBA9-B633-47A2-92F5-F2C095A3D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600" y="1603586"/>
            <a:ext cx="2181677" cy="3576519"/>
          </a:xfrm>
          <a:prstGeom prst="rect">
            <a:avLst/>
          </a:prstGeom>
        </p:spPr>
      </p:pic>
    </p:spTree>
    <p:extLst>
      <p:ext uri="{BB962C8B-B14F-4D97-AF65-F5344CB8AC3E}">
        <p14:creationId xmlns:p14="http://schemas.microsoft.com/office/powerpoint/2010/main" val="3854123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Common Financial Aid Applications</a:t>
            </a:r>
          </a:p>
        </p:txBody>
      </p:sp>
      <p:sp>
        <p:nvSpPr>
          <p:cNvPr id="2" name="Text Placeholder 1"/>
          <p:cNvSpPr>
            <a:spLocks noGrp="1"/>
          </p:cNvSpPr>
          <p:nvPr>
            <p:ph type="body" idx="1"/>
          </p:nvPr>
        </p:nvSpPr>
        <p:spPr/>
        <p:txBody>
          <a:bodyPr/>
          <a:lstStyle/>
          <a:p>
            <a:r>
              <a:rPr lang="en-US" dirty="0" smtClean="0"/>
              <a:t>CSS Profile</a:t>
            </a:r>
            <a:endParaRPr lang="en-US" dirty="0"/>
          </a:p>
        </p:txBody>
      </p:sp>
      <p:sp>
        <p:nvSpPr>
          <p:cNvPr id="5" name="Content Placeholder 4"/>
          <p:cNvSpPr>
            <a:spLocks noGrp="1"/>
          </p:cNvSpPr>
          <p:nvPr>
            <p:ph sz="half" idx="2"/>
          </p:nvPr>
        </p:nvSpPr>
        <p:spPr/>
        <p:txBody>
          <a:bodyPr/>
          <a:lstStyle/>
          <a:p>
            <a:r>
              <a:rPr lang="en-US" dirty="0" smtClean="0"/>
              <a:t>College Board</a:t>
            </a:r>
          </a:p>
          <a:p>
            <a:r>
              <a:rPr lang="en-US" dirty="0" smtClean="0"/>
              <a:t>About 400 colleges and scholarship programs</a:t>
            </a:r>
          </a:p>
          <a:p>
            <a:r>
              <a:rPr lang="en-US" dirty="0" smtClean="0"/>
              <a:t>https://cssprofile.collegeboard.org</a:t>
            </a:r>
            <a:endParaRPr lang="en-US" dirty="0"/>
          </a:p>
        </p:txBody>
      </p:sp>
      <p:sp>
        <p:nvSpPr>
          <p:cNvPr id="6" name="Text Placeholder 5"/>
          <p:cNvSpPr>
            <a:spLocks noGrp="1"/>
          </p:cNvSpPr>
          <p:nvPr>
            <p:ph type="body" sz="quarter" idx="3"/>
          </p:nvPr>
        </p:nvSpPr>
        <p:spPr/>
        <p:txBody>
          <a:bodyPr/>
          <a:lstStyle/>
          <a:p>
            <a:r>
              <a:rPr lang="en-US" dirty="0" smtClean="0"/>
              <a:t>FAFSA</a:t>
            </a:r>
            <a:endParaRPr lang="en-US" dirty="0"/>
          </a:p>
        </p:txBody>
      </p:sp>
      <p:sp>
        <p:nvSpPr>
          <p:cNvPr id="9" name="Content Placeholder 8"/>
          <p:cNvSpPr>
            <a:spLocks noGrp="1"/>
          </p:cNvSpPr>
          <p:nvPr>
            <p:ph sz="quarter" idx="4"/>
          </p:nvPr>
        </p:nvSpPr>
        <p:spPr/>
        <p:txBody>
          <a:bodyPr>
            <a:normAutofit fontScale="92500" lnSpcReduction="20000"/>
          </a:bodyPr>
          <a:lstStyle/>
          <a:p>
            <a:r>
              <a:rPr lang="en-US" dirty="0" smtClean="0"/>
              <a:t>Free Application for Federal Student Aid</a:t>
            </a:r>
          </a:p>
          <a:p>
            <a:r>
              <a:rPr lang="en-US" dirty="0" smtClean="0"/>
              <a:t>All schools participating in federal financial aid programs</a:t>
            </a:r>
          </a:p>
          <a:p>
            <a:r>
              <a:rPr lang="en-US" dirty="0" smtClean="0"/>
              <a:t>Used to determine eligibility for…</a:t>
            </a:r>
          </a:p>
          <a:p>
            <a:pPr lvl="1"/>
            <a:r>
              <a:rPr lang="en-US" dirty="0" smtClean="0"/>
              <a:t>Federal Pell Grant</a:t>
            </a:r>
          </a:p>
          <a:p>
            <a:pPr lvl="1"/>
            <a:r>
              <a:rPr lang="en-US" dirty="0" smtClean="0"/>
              <a:t>Minnesota State Grant</a:t>
            </a:r>
          </a:p>
          <a:p>
            <a:pPr lvl="1"/>
            <a:r>
              <a:rPr lang="en-US" dirty="0" smtClean="0"/>
              <a:t>Federal Student Loans</a:t>
            </a:r>
          </a:p>
          <a:p>
            <a:pPr lvl="1"/>
            <a:r>
              <a:rPr lang="en-US" dirty="0" smtClean="0"/>
              <a:t>Federal Parent (PLUS) Loan</a:t>
            </a:r>
          </a:p>
          <a:p>
            <a:pPr lvl="1"/>
            <a:r>
              <a:rPr lang="en-US" dirty="0" smtClean="0"/>
              <a:t>Other</a:t>
            </a:r>
          </a:p>
          <a:p>
            <a:r>
              <a:rPr lang="en-US" dirty="0" smtClean="0"/>
              <a:t>Fafsa.gov</a:t>
            </a:r>
            <a:endParaRPr lang="en-US" dirty="0"/>
          </a:p>
        </p:txBody>
      </p:sp>
    </p:spTree>
    <p:extLst>
      <p:ext uri="{BB962C8B-B14F-4D97-AF65-F5344CB8AC3E}">
        <p14:creationId xmlns:p14="http://schemas.microsoft.com/office/powerpoint/2010/main" val="1913573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046769" cy="1320800"/>
          </a:xfrm>
        </p:spPr>
        <p:txBody>
          <a:bodyPr>
            <a:normAutofit/>
          </a:bodyPr>
          <a:lstStyle/>
          <a:p>
            <a:r>
              <a:rPr lang="en-US" dirty="0" smtClean="0"/>
              <a:t>Filling out </a:t>
            </a:r>
            <a:r>
              <a:rPr lang="en-US" dirty="0"/>
              <a:t>the </a:t>
            </a:r>
            <a:r>
              <a:rPr lang="en-US" dirty="0" smtClean="0"/>
              <a:t>FAFSA – READ THIS FIRST </a:t>
            </a:r>
            <a:r>
              <a:rPr lang="en-US" dirty="0" smtClean="0">
                <a:solidFill>
                  <a:srgbClr val="FF0000"/>
                </a:solidFill>
              </a:rPr>
              <a:t>studentaid.ed.gov/</a:t>
            </a:r>
            <a:r>
              <a:rPr lang="en-US" dirty="0" err="1" smtClean="0">
                <a:solidFill>
                  <a:srgbClr val="FF0000"/>
                </a:solidFill>
              </a:rPr>
              <a:t>sa</a:t>
            </a:r>
            <a:r>
              <a:rPr lang="en-US" dirty="0" smtClean="0">
                <a:solidFill>
                  <a:srgbClr val="FF0000"/>
                </a:solidFill>
              </a:rPr>
              <a:t>/fafsa/filling-out</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Creating Federal Student Aid (FSA) ID </a:t>
            </a:r>
          </a:p>
          <a:p>
            <a:r>
              <a:rPr lang="en-US" dirty="0" smtClean="0"/>
              <a:t>Gathering documents needed to complete FAFSA</a:t>
            </a:r>
          </a:p>
          <a:p>
            <a:r>
              <a:rPr lang="en-US" dirty="0" smtClean="0"/>
              <a:t>Getting help completing FAFSA</a:t>
            </a:r>
          </a:p>
          <a:p>
            <a:r>
              <a:rPr lang="en-US" dirty="0" smtClean="0"/>
              <a:t>Starting your FAFSA Form</a:t>
            </a:r>
          </a:p>
          <a:p>
            <a:r>
              <a:rPr lang="en-US" dirty="0" smtClean="0"/>
              <a:t>Listing Colleges and/or Career Schools on FAFSA</a:t>
            </a:r>
          </a:p>
          <a:p>
            <a:r>
              <a:rPr lang="en-US" dirty="0" smtClean="0"/>
              <a:t>Determining student’s Dependency Status</a:t>
            </a:r>
          </a:p>
          <a:p>
            <a:r>
              <a:rPr lang="en-US" dirty="0" smtClean="0"/>
              <a:t>Reporting Parents’ Information</a:t>
            </a:r>
          </a:p>
          <a:p>
            <a:r>
              <a:rPr lang="en-US" dirty="0" smtClean="0"/>
              <a:t>Providing Financial Information</a:t>
            </a:r>
          </a:p>
          <a:p>
            <a:pPr lvl="1"/>
            <a:r>
              <a:rPr lang="en-US" dirty="0" smtClean="0"/>
              <a:t>What to do if your parents’ marital status changed since taxes were filed</a:t>
            </a:r>
          </a:p>
          <a:p>
            <a:pPr lvl="1"/>
            <a:r>
              <a:rPr lang="en-US" dirty="0" smtClean="0"/>
              <a:t>Automatically transferring your tax information using IRS Data Retrieval tool</a:t>
            </a:r>
          </a:p>
          <a:p>
            <a:r>
              <a:rPr lang="en-US" dirty="0" smtClean="0"/>
              <a:t>Signing and Submitting FAFSA form</a:t>
            </a:r>
            <a:endParaRPr lang="en-US" dirty="0"/>
          </a:p>
        </p:txBody>
      </p:sp>
    </p:spTree>
    <p:extLst>
      <p:ext uri="{BB962C8B-B14F-4D97-AF65-F5344CB8AC3E}">
        <p14:creationId xmlns:p14="http://schemas.microsoft.com/office/powerpoint/2010/main" val="2649054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Part 1</a:t>
            </a:r>
            <a:br>
              <a:rPr lang="en-US" b="1" dirty="0"/>
            </a:br>
            <a:r>
              <a:rPr lang="en-US" b="1" dirty="0"/>
              <a:t>FAFSA Filing Options:</a:t>
            </a:r>
          </a:p>
        </p:txBody>
      </p:sp>
      <p:sp>
        <p:nvSpPr>
          <p:cNvPr id="3" name="Subtitle 2"/>
          <p:cNvSpPr>
            <a:spLocks noGrp="1"/>
          </p:cNvSpPr>
          <p:nvPr>
            <p:ph type="subTitle" idx="1"/>
          </p:nvPr>
        </p:nvSpPr>
        <p:spPr>
          <a:xfrm>
            <a:off x="1507067" y="5237948"/>
            <a:ext cx="7766936" cy="1096899"/>
          </a:xfrm>
        </p:spPr>
        <p:txBody>
          <a:bodyPr>
            <a:normAutofit fontScale="92500" lnSpcReduction="20000"/>
          </a:bodyPr>
          <a:lstStyle/>
          <a:p>
            <a:pPr algn="l"/>
            <a:endParaRPr lang="en-US" dirty="0" smtClean="0"/>
          </a:p>
          <a:p>
            <a:pPr algn="l"/>
            <a:endParaRPr lang="en-US" dirty="0"/>
          </a:p>
          <a:p>
            <a:pPr algn="l"/>
            <a:r>
              <a:rPr lang="en-US" sz="2600" dirty="0" smtClean="0">
                <a:hlinkClick r:id="rId3"/>
              </a:rPr>
              <a:t>https</a:t>
            </a:r>
            <a:r>
              <a:rPr lang="en-US" sz="2600" dirty="0">
                <a:hlinkClick r:id="rId3"/>
              </a:rPr>
              <a:t>://</a:t>
            </a:r>
            <a:r>
              <a:rPr lang="en-US" sz="2600" dirty="0" smtClean="0">
                <a:hlinkClick r:id="rId3"/>
              </a:rPr>
              <a:t>studentaid.ed.gov/sa/fafsa/filling-out</a:t>
            </a:r>
            <a:r>
              <a:rPr lang="en-US" sz="2600" dirty="0" smtClean="0"/>
              <a:t> </a:t>
            </a:r>
            <a:endParaRPr lang="en-US" sz="2600" dirty="0"/>
          </a:p>
        </p:txBody>
      </p:sp>
      <p:pic>
        <p:nvPicPr>
          <p:cNvPr id="4" name="Picture 3" descr="A picture containing outdoor, water&#10;&#10;Description generated with very high confidence">
            <a:extLst>
              <a:ext uri="{FF2B5EF4-FFF2-40B4-BE49-F238E27FC236}">
                <a16:creationId xmlns:a16="http://schemas.microsoft.com/office/drawing/2014/main" id="{4236CBA9-B633-47A2-92F5-F2C095A3D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8153" y="616274"/>
            <a:ext cx="2181677" cy="3576519"/>
          </a:xfrm>
          <a:prstGeom prst="rect">
            <a:avLst/>
          </a:prstGeom>
        </p:spPr>
      </p:pic>
    </p:spTree>
    <p:extLst>
      <p:ext uri="{BB962C8B-B14F-4D97-AF65-F5344CB8AC3E}">
        <p14:creationId xmlns:p14="http://schemas.microsoft.com/office/powerpoint/2010/main" val="12542089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9208071" cy="1320800"/>
          </a:xfrm>
        </p:spPr>
        <p:txBody>
          <a:bodyPr/>
          <a:lstStyle/>
          <a:p>
            <a:r>
              <a:rPr lang="en-US" dirty="0" smtClean="0"/>
              <a:t>4 FAFSA </a:t>
            </a:r>
            <a:r>
              <a:rPr lang="en-US" dirty="0"/>
              <a:t>Filing Options</a:t>
            </a:r>
            <a:br>
              <a:rPr lang="en-US" dirty="0"/>
            </a:br>
            <a:r>
              <a:rPr lang="en-US" dirty="0" smtClean="0"/>
              <a:t>2019-2020</a:t>
            </a:r>
            <a:endParaRPr lang="en-US" dirty="0"/>
          </a:p>
        </p:txBody>
      </p:sp>
      <p:sp>
        <p:nvSpPr>
          <p:cNvPr id="3" name="Content Placeholder 2"/>
          <p:cNvSpPr>
            <a:spLocks noGrp="1"/>
          </p:cNvSpPr>
          <p:nvPr>
            <p:ph idx="1"/>
          </p:nvPr>
        </p:nvSpPr>
        <p:spPr>
          <a:xfrm>
            <a:off x="677333" y="1930400"/>
            <a:ext cx="6378375" cy="4700468"/>
          </a:xfrm>
        </p:spPr>
        <p:txBody>
          <a:bodyPr>
            <a:normAutofit/>
          </a:bodyPr>
          <a:lstStyle/>
          <a:p>
            <a:pPr fontAlgn="base"/>
            <a:r>
              <a:rPr lang="en-US" dirty="0"/>
              <a:t>Log in at </a:t>
            </a:r>
            <a:r>
              <a:rPr lang="en-US" u="sng" dirty="0">
                <a:hlinkClick r:id="rId3"/>
              </a:rPr>
              <a:t>fafsa.gov</a:t>
            </a:r>
            <a:r>
              <a:rPr lang="en-US" dirty="0"/>
              <a:t> to apply online or</a:t>
            </a:r>
          </a:p>
          <a:p>
            <a:pPr fontAlgn="base"/>
            <a:r>
              <a:rPr lang="en-US" dirty="0"/>
              <a:t>Fill out the form in the </a:t>
            </a:r>
            <a:r>
              <a:rPr lang="en-US" dirty="0" err="1"/>
              <a:t>myStudentAid</a:t>
            </a:r>
            <a:r>
              <a:rPr lang="en-US" dirty="0"/>
              <a:t> mobile app, available on the </a:t>
            </a:r>
            <a:r>
              <a:rPr lang="en-US" u="sng" dirty="0">
                <a:hlinkClick r:id="rId4"/>
              </a:rPr>
              <a:t>App Store</a:t>
            </a:r>
            <a:r>
              <a:rPr lang="en-US" dirty="0"/>
              <a:t> (iOS) or </a:t>
            </a:r>
            <a:r>
              <a:rPr lang="en-US" u="sng" dirty="0">
                <a:hlinkClick r:id="rId5"/>
              </a:rPr>
              <a:t>Google Play</a:t>
            </a:r>
            <a:r>
              <a:rPr lang="en-US" dirty="0"/>
              <a:t> (Android) or</a:t>
            </a:r>
          </a:p>
          <a:p>
            <a:pPr fontAlgn="base"/>
            <a:r>
              <a:rPr lang="en-US" dirty="0"/>
              <a:t>Complete a </a:t>
            </a:r>
            <a:r>
              <a:rPr lang="en-US" u="sng" dirty="0">
                <a:hlinkClick r:id="rId6"/>
              </a:rPr>
              <a:t>2018–19 FAFSA PDF</a:t>
            </a:r>
            <a:r>
              <a:rPr lang="en-US" dirty="0"/>
              <a:t> or a </a:t>
            </a:r>
            <a:r>
              <a:rPr lang="en-US" u="sng" dirty="0">
                <a:hlinkClick r:id="rId7"/>
              </a:rPr>
              <a:t>2019–20 FAFSA PDF</a:t>
            </a:r>
            <a:r>
              <a:rPr lang="en-US" dirty="0"/>
              <a:t> (note: you must print out and mail the FAFSA PDF for processing) or</a:t>
            </a:r>
          </a:p>
          <a:p>
            <a:pPr fontAlgn="base"/>
            <a:r>
              <a:rPr lang="en-US" dirty="0"/>
              <a:t>Request a print-out of the FAFSA PDF by calling us at 1-800-4-FED-AID (1-800-433-3243) or 334-523-2691 (TTY for the deaf or hard of hearing 1-800-730-8913); then fill out the form and mail it for </a:t>
            </a:r>
            <a:r>
              <a:rPr lang="en-US" dirty="0" smtClean="0"/>
              <a:t>processing</a:t>
            </a:r>
          </a:p>
          <a:p>
            <a:pPr fontAlgn="base"/>
            <a:endParaRPr lang="en-US" dirty="0"/>
          </a:p>
          <a:p>
            <a:pPr fontAlgn="base"/>
            <a:endParaRPr lang="en-US" dirty="0" smtClean="0"/>
          </a:p>
          <a:p>
            <a:pPr fontAlgn="base"/>
            <a:r>
              <a:rPr lang="en-US" dirty="0">
                <a:hlinkClick r:id="rId8"/>
              </a:rPr>
              <a:t>https://</a:t>
            </a:r>
            <a:r>
              <a:rPr lang="en-US" dirty="0" smtClean="0">
                <a:hlinkClick r:id="rId8"/>
              </a:rPr>
              <a:t>studentaid.ed.gov/sa/fafsa/filling-out</a:t>
            </a:r>
            <a:r>
              <a:rPr lang="en-US" dirty="0" smtClean="0"/>
              <a:t> </a:t>
            </a:r>
            <a:endParaRPr lang="en-US" dirty="0"/>
          </a:p>
        </p:txBody>
      </p:sp>
      <p:sp>
        <p:nvSpPr>
          <p:cNvPr id="4" name="Rectangle 3"/>
          <p:cNvSpPr/>
          <p:nvPr/>
        </p:nvSpPr>
        <p:spPr>
          <a:xfrm>
            <a:off x="5971607" y="3244334"/>
            <a:ext cx="253596" cy="369332"/>
          </a:xfrm>
          <a:prstGeom prst="rect">
            <a:avLst/>
          </a:prstGeom>
        </p:spPr>
        <p:txBody>
          <a:bodyPr wrap="none">
            <a:spAutoFit/>
          </a:bodyPr>
          <a:lstStyle/>
          <a:p>
            <a:r>
              <a:rPr lang="en-US" dirty="0">
                <a:solidFill>
                  <a:srgbClr val="000000"/>
                </a:solidFill>
              </a:rPr>
              <a:t> </a:t>
            </a:r>
          </a:p>
        </p:txBody>
      </p:sp>
      <p:sp>
        <p:nvSpPr>
          <p:cNvPr id="5" name="Rectangle 4"/>
          <p:cNvSpPr/>
          <p:nvPr/>
        </p:nvSpPr>
        <p:spPr>
          <a:xfrm>
            <a:off x="5971607" y="3244334"/>
            <a:ext cx="253596" cy="369332"/>
          </a:xfrm>
          <a:prstGeom prst="rect">
            <a:avLst/>
          </a:prstGeom>
        </p:spPr>
        <p:txBody>
          <a:bodyPr wrap="none">
            <a:spAutoFit/>
          </a:bodyPr>
          <a:lstStyle/>
          <a:p>
            <a:r>
              <a:rPr lang="en-US" dirty="0">
                <a:solidFill>
                  <a:srgbClr val="000000"/>
                </a:solidFill>
              </a:rPr>
              <a:t> </a:t>
            </a:r>
          </a:p>
        </p:txBody>
      </p:sp>
      <p:pic>
        <p:nvPicPr>
          <p:cNvPr id="6" name="Picture 5"/>
          <p:cNvPicPr>
            <a:picLocks noChangeAspect="1"/>
          </p:cNvPicPr>
          <p:nvPr/>
        </p:nvPicPr>
        <p:blipFill>
          <a:blip r:embed="rId9"/>
          <a:stretch>
            <a:fillRect/>
          </a:stretch>
        </p:blipFill>
        <p:spPr>
          <a:xfrm>
            <a:off x="7055708" y="609600"/>
            <a:ext cx="4638540" cy="5961713"/>
          </a:xfrm>
          <a:prstGeom prst="rect">
            <a:avLst/>
          </a:prstGeom>
          <a:ln w="6350">
            <a:solidFill>
              <a:schemeClr val="tx1"/>
            </a:solidFill>
          </a:ln>
        </p:spPr>
      </p:pic>
    </p:spTree>
    <p:extLst>
      <p:ext uri="{BB962C8B-B14F-4D97-AF65-F5344CB8AC3E}">
        <p14:creationId xmlns:p14="http://schemas.microsoft.com/office/powerpoint/2010/main" val="1002798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7E75F-D6CD-4064-9A29-13BD1FC0E531}"/>
              </a:ext>
            </a:extLst>
          </p:cNvPr>
          <p:cNvSpPr>
            <a:spLocks noGrp="1"/>
          </p:cNvSpPr>
          <p:nvPr>
            <p:ph type="title"/>
          </p:nvPr>
        </p:nvSpPr>
        <p:spPr/>
        <p:txBody>
          <a:bodyPr>
            <a:normAutofit fontScale="90000"/>
          </a:bodyPr>
          <a:lstStyle/>
          <a:p>
            <a:r>
              <a:rPr lang="en-US" dirty="0"/>
              <a:t>When to submit FAFSA?</a:t>
            </a:r>
            <a:br>
              <a:rPr lang="en-US" dirty="0"/>
            </a:br>
            <a:r>
              <a:rPr lang="en-US" sz="3100" dirty="0"/>
              <a:t>Advice from Minnesota Financial Aid Administrators</a:t>
            </a:r>
            <a:endParaRPr lang="en-US" dirty="0"/>
          </a:p>
        </p:txBody>
      </p:sp>
      <p:graphicFrame>
        <p:nvGraphicFramePr>
          <p:cNvPr id="7" name="Content Placeholder 6">
            <a:extLst>
              <a:ext uri="{FF2B5EF4-FFF2-40B4-BE49-F238E27FC236}">
                <a16:creationId xmlns:a16="http://schemas.microsoft.com/office/drawing/2014/main" id="{ECE81BE5-FF7E-4E9C-B60D-78073BCD7537}"/>
              </a:ext>
            </a:extLst>
          </p:cNvPr>
          <p:cNvGraphicFramePr>
            <a:graphicFrameLocks noGrp="1"/>
          </p:cNvGraphicFramePr>
          <p:nvPr>
            <p:ph idx="1"/>
            <p:extLst/>
          </p:nvPr>
        </p:nvGraphicFramePr>
        <p:xfrm>
          <a:off x="677863" y="3806455"/>
          <a:ext cx="10199244" cy="223556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DFBADA98-A33C-4409-AB00-3620FBE0A6BF}" type="slidenum">
              <a:rPr lang="en-US" smtClean="0"/>
              <a:t>25</a:t>
            </a:fld>
            <a:endParaRPr lang="en-US" dirty="0"/>
          </a:p>
        </p:txBody>
      </p:sp>
      <p:sp>
        <p:nvSpPr>
          <p:cNvPr id="8" name="TextBox 7">
            <a:extLst>
              <a:ext uri="{FF2B5EF4-FFF2-40B4-BE49-F238E27FC236}">
                <a16:creationId xmlns:a16="http://schemas.microsoft.com/office/drawing/2014/main" id="{309BA18A-0B4C-4846-B8E3-023403624596}"/>
              </a:ext>
            </a:extLst>
          </p:cNvPr>
          <p:cNvSpPr txBox="1"/>
          <p:nvPr/>
        </p:nvSpPr>
        <p:spPr>
          <a:xfrm>
            <a:off x="1386238" y="1930400"/>
            <a:ext cx="8782493" cy="923330"/>
          </a:xfrm>
          <a:prstGeom prst="rect">
            <a:avLst/>
          </a:prstGeom>
          <a:noFill/>
        </p:spPr>
        <p:txBody>
          <a:bodyPr wrap="square" rtlCol="0">
            <a:spAutoFit/>
          </a:bodyPr>
          <a:lstStyle/>
          <a:p>
            <a:r>
              <a:rPr lang="en-US" b="1" dirty="0"/>
              <a:t>Question:  </a:t>
            </a:r>
            <a:r>
              <a:rPr lang="en-US" i="1" dirty="0"/>
              <a:t>When do you recommend that high school seniors, who will graduate from high school in the spring of 2018, submit their 2018-19 FAFSA (assuming they are only applying to your institution</a:t>
            </a:r>
            <a:r>
              <a:rPr lang="en-US" i="1" dirty="0" smtClean="0"/>
              <a:t>)?  </a:t>
            </a:r>
            <a:r>
              <a:rPr lang="en-US" b="1" dirty="0" smtClean="0"/>
              <a:t>19 Respondents</a:t>
            </a:r>
            <a:endParaRPr lang="en-US" b="1" dirty="0"/>
          </a:p>
        </p:txBody>
      </p:sp>
      <p:sp>
        <p:nvSpPr>
          <p:cNvPr id="9" name="TextBox 8">
            <a:extLst>
              <a:ext uri="{FF2B5EF4-FFF2-40B4-BE49-F238E27FC236}">
                <a16:creationId xmlns:a16="http://schemas.microsoft.com/office/drawing/2014/main" id="{78EAAAF1-1511-48A1-BB39-33CD4199D9D6}"/>
              </a:ext>
            </a:extLst>
          </p:cNvPr>
          <p:cNvSpPr txBox="1"/>
          <p:nvPr/>
        </p:nvSpPr>
        <p:spPr>
          <a:xfrm>
            <a:off x="1244009" y="6406487"/>
            <a:ext cx="8029993" cy="400110"/>
          </a:xfrm>
          <a:prstGeom prst="rect">
            <a:avLst/>
          </a:prstGeom>
          <a:noFill/>
        </p:spPr>
        <p:txBody>
          <a:bodyPr wrap="square" rtlCol="0">
            <a:spAutoFit/>
          </a:bodyPr>
          <a:lstStyle/>
          <a:p>
            <a:r>
              <a:rPr lang="en-US" sz="1000" dirty="0"/>
              <a:t>SOURCE:  Email survey of members of the Minnesota Association of Financial Aid Administrators, October 2017, 19 respondents out of 140 colleges and universities reporting to IPEDS.</a:t>
            </a:r>
          </a:p>
        </p:txBody>
      </p:sp>
      <p:sp>
        <p:nvSpPr>
          <p:cNvPr id="3" name="Rectangle 2"/>
          <p:cNvSpPr/>
          <p:nvPr/>
        </p:nvSpPr>
        <p:spPr>
          <a:xfrm>
            <a:off x="9560773" y="606251"/>
            <a:ext cx="2632668" cy="923330"/>
          </a:xfrm>
          <a:prstGeom prst="rect">
            <a:avLst/>
          </a:prstGeom>
          <a:solidFill>
            <a:schemeClr val="tx1"/>
          </a:solidFill>
        </p:spPr>
        <p:txBody>
          <a:bodyPr wrap="square">
            <a:spAutoFit/>
          </a:bodyPr>
          <a:lstStyle/>
          <a:p>
            <a:r>
              <a:rPr lang="en-US" dirty="0">
                <a:solidFill>
                  <a:schemeClr val="bg1"/>
                </a:solidFill>
              </a:rPr>
              <a:t>Minnesota’s FAFSA Deadline is “30 days after term starts”</a:t>
            </a:r>
          </a:p>
        </p:txBody>
      </p:sp>
    </p:spTree>
    <p:extLst>
      <p:ext uri="{BB962C8B-B14F-4D97-AF65-F5344CB8AC3E}">
        <p14:creationId xmlns:p14="http://schemas.microsoft.com/office/powerpoint/2010/main" val="2743154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Part 2</a:t>
            </a:r>
            <a:br>
              <a:rPr lang="en-US" b="1" dirty="0"/>
            </a:br>
            <a:r>
              <a:rPr lang="en-US" b="1" dirty="0"/>
              <a:t>Creating Your FSA ID:</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44286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47750"/>
          </a:xfrm>
        </p:spPr>
        <p:txBody>
          <a:bodyPr/>
          <a:lstStyle/>
          <a:p>
            <a:r>
              <a:rPr lang="en-US" b="1" dirty="0" smtClean="0">
                <a:solidFill>
                  <a:schemeClr val="accent1">
                    <a:lumMod val="75000"/>
                  </a:schemeClr>
                </a:solidFill>
              </a:rPr>
              <a:t>FSA ID Overview</a:t>
            </a:r>
            <a:endParaRPr lang="en-US" b="1" dirty="0">
              <a:solidFill>
                <a:schemeClr val="accent1">
                  <a:lumMod val="75000"/>
                </a:schemeClr>
              </a:solidFill>
            </a:endParaRPr>
          </a:p>
        </p:txBody>
      </p:sp>
      <p:sp>
        <p:nvSpPr>
          <p:cNvPr id="3" name="Content Placeholder 2"/>
          <p:cNvSpPr>
            <a:spLocks noGrp="1"/>
          </p:cNvSpPr>
          <p:nvPr>
            <p:ph idx="1"/>
          </p:nvPr>
        </p:nvSpPr>
        <p:spPr>
          <a:xfrm>
            <a:off x="677334" y="1657350"/>
            <a:ext cx="8596668" cy="4526887"/>
          </a:xfrm>
        </p:spPr>
        <p:txBody>
          <a:bodyPr>
            <a:normAutofit/>
          </a:bodyPr>
          <a:lstStyle/>
          <a:p>
            <a:r>
              <a:rPr lang="en-US" altLang="en-US" sz="2000" dirty="0">
                <a:solidFill>
                  <a:schemeClr val="accent1">
                    <a:lumMod val="50000"/>
                  </a:schemeClr>
                </a:solidFill>
                <a:latin typeface="Arial" panose="020B0604020202020204" pitchFamily="34" charset="0"/>
                <a:cs typeface="Arial" panose="020B0604020202020204" pitchFamily="34" charset="0"/>
              </a:rPr>
              <a:t>The FSA ID is a username and password used by students, parents, and borrowers to:</a:t>
            </a:r>
          </a:p>
          <a:p>
            <a:pPr marL="870347" lvl="2"/>
            <a:r>
              <a:rPr lang="en-US" altLang="en-US" sz="1800" dirty="0">
                <a:solidFill>
                  <a:schemeClr val="accent1">
                    <a:lumMod val="50000"/>
                  </a:schemeClr>
                </a:solidFill>
                <a:latin typeface="Arial" panose="020B0604020202020204" pitchFamily="34" charset="0"/>
                <a:cs typeface="Arial" panose="020B0604020202020204" pitchFamily="34" charset="0"/>
              </a:rPr>
              <a:t>login to U.S. Department of Education websites</a:t>
            </a:r>
          </a:p>
          <a:p>
            <a:pPr marL="870347" lvl="2">
              <a:spcAft>
                <a:spcPts val="1350"/>
              </a:spcAft>
            </a:pPr>
            <a:r>
              <a:rPr lang="en-US" altLang="en-US" sz="1800" dirty="0">
                <a:solidFill>
                  <a:schemeClr val="accent1">
                    <a:lumMod val="50000"/>
                  </a:schemeClr>
                </a:solidFill>
                <a:latin typeface="Arial" panose="020B0604020202020204" pitchFamily="34" charset="0"/>
                <a:cs typeface="Arial" panose="020B0604020202020204" pitchFamily="34" charset="0"/>
              </a:rPr>
              <a:t>electronically sign </a:t>
            </a:r>
            <a:r>
              <a:rPr lang="en-US" altLang="en-US" sz="1800" dirty="0" smtClean="0">
                <a:solidFill>
                  <a:schemeClr val="accent1">
                    <a:lumMod val="50000"/>
                  </a:schemeClr>
                </a:solidFill>
                <a:latin typeface="Arial" panose="020B0604020202020204" pitchFamily="34" charset="0"/>
                <a:cs typeface="Arial" panose="020B0604020202020204" pitchFamily="34" charset="0"/>
              </a:rPr>
              <a:t>documents</a:t>
            </a:r>
          </a:p>
          <a:p>
            <a:pPr marL="870347" lvl="2">
              <a:spcAft>
                <a:spcPts val="1350"/>
              </a:spcAft>
            </a:pPr>
            <a:r>
              <a:rPr lang="en-US" altLang="en-US" sz="1800" dirty="0" smtClean="0">
                <a:solidFill>
                  <a:schemeClr val="accent1">
                    <a:lumMod val="50000"/>
                  </a:schemeClr>
                </a:solidFill>
                <a:latin typeface="Arial" panose="020B0604020202020204" pitchFamily="34" charset="0"/>
                <a:cs typeface="Arial" panose="020B0604020202020204" pitchFamily="34" charset="0"/>
              </a:rPr>
              <a:t>Apply online at </a:t>
            </a:r>
            <a:r>
              <a:rPr lang="en-US" altLang="en-US" sz="1800" dirty="0">
                <a:solidFill>
                  <a:schemeClr val="accent1">
                    <a:lumMod val="75000"/>
                  </a:schemeClr>
                </a:solidFill>
              </a:rPr>
              <a:t>Go to </a:t>
            </a:r>
            <a:r>
              <a:rPr lang="en-US" altLang="en-US" sz="1800" dirty="0">
                <a:solidFill>
                  <a:schemeClr val="accent1">
                    <a:lumMod val="75000"/>
                  </a:schemeClr>
                </a:solidFill>
                <a:hlinkClick r:id="rId2"/>
              </a:rPr>
              <a:t>https://</a:t>
            </a:r>
            <a:r>
              <a:rPr lang="en-US" altLang="en-US" sz="1800" dirty="0" smtClean="0">
                <a:solidFill>
                  <a:schemeClr val="accent1">
                    <a:lumMod val="75000"/>
                  </a:schemeClr>
                </a:solidFill>
                <a:hlinkClick r:id="rId2"/>
              </a:rPr>
              <a:t>fsaid.ed.gov</a:t>
            </a:r>
            <a:r>
              <a:rPr lang="en-US" altLang="en-US" sz="1800" dirty="0" smtClean="0">
                <a:solidFill>
                  <a:schemeClr val="accent1">
                    <a:lumMod val="75000"/>
                  </a:schemeClr>
                </a:solidFill>
              </a:rPr>
              <a:t> </a:t>
            </a:r>
            <a:endParaRPr lang="en-US" altLang="en-US" sz="1800" dirty="0">
              <a:solidFill>
                <a:schemeClr val="accent1">
                  <a:lumMod val="50000"/>
                </a:schemeClr>
              </a:solidFill>
              <a:latin typeface="Arial" panose="020B0604020202020204" pitchFamily="34" charset="0"/>
              <a:cs typeface="Arial" panose="020B0604020202020204" pitchFamily="34" charset="0"/>
            </a:endParaRPr>
          </a:p>
          <a:p>
            <a:r>
              <a:rPr lang="en-US" sz="2000" dirty="0">
                <a:solidFill>
                  <a:schemeClr val="accent1">
                    <a:lumMod val="50000"/>
                  </a:schemeClr>
                </a:solidFill>
                <a:latin typeface="Arial" panose="020B0604020202020204" pitchFamily="34" charset="0"/>
                <a:cs typeface="Arial" panose="020B0604020202020204" pitchFamily="34" charset="0"/>
              </a:rPr>
              <a:t>Must have FSA ID to use </a:t>
            </a:r>
            <a:r>
              <a:rPr lang="en-US" sz="2000" dirty="0" err="1">
                <a:solidFill>
                  <a:schemeClr val="accent1">
                    <a:lumMod val="50000"/>
                  </a:schemeClr>
                </a:solidFill>
                <a:latin typeface="Arial" panose="020B0604020202020204" pitchFamily="34" charset="0"/>
                <a:cs typeface="Arial" panose="020B0604020202020204" pitchFamily="34" charset="0"/>
              </a:rPr>
              <a:t>myStudentAid</a:t>
            </a:r>
            <a:r>
              <a:rPr lang="en-US" sz="2000" dirty="0">
                <a:solidFill>
                  <a:schemeClr val="accent1">
                    <a:lumMod val="50000"/>
                  </a:schemeClr>
                </a:solidFill>
                <a:latin typeface="Arial" panose="020B0604020202020204" pitchFamily="34" charset="0"/>
                <a:cs typeface="Arial" panose="020B0604020202020204" pitchFamily="34" charset="0"/>
              </a:rPr>
              <a:t> mobile app: </a:t>
            </a:r>
          </a:p>
          <a:p>
            <a:r>
              <a:rPr lang="en-US" altLang="en-US" sz="2000" dirty="0" smtClean="0">
                <a:solidFill>
                  <a:schemeClr val="accent1">
                    <a:lumMod val="50000"/>
                  </a:schemeClr>
                </a:solidFill>
                <a:latin typeface="Arial" panose="020B0604020202020204" pitchFamily="34" charset="0"/>
                <a:cs typeface="Arial" panose="020B0604020202020204" pitchFamily="34" charset="0"/>
              </a:rPr>
              <a:t>Parents and Students will </a:t>
            </a:r>
            <a:r>
              <a:rPr lang="en-US" altLang="en-US" sz="2000" dirty="0">
                <a:solidFill>
                  <a:schemeClr val="accent1">
                    <a:lumMod val="50000"/>
                  </a:schemeClr>
                </a:solidFill>
                <a:latin typeface="Arial" panose="020B0604020202020204" pitchFamily="34" charset="0"/>
                <a:cs typeface="Arial" panose="020B0604020202020204" pitchFamily="34" charset="0"/>
              </a:rPr>
              <a:t>use </a:t>
            </a:r>
            <a:r>
              <a:rPr lang="en-US" altLang="en-US" sz="2000" dirty="0" smtClean="0">
                <a:solidFill>
                  <a:schemeClr val="accent1">
                    <a:lumMod val="50000"/>
                  </a:schemeClr>
                </a:solidFill>
                <a:latin typeface="Arial" panose="020B0604020202020204" pitchFamily="34" charset="0"/>
                <a:cs typeface="Arial" panose="020B0604020202020204" pitchFamily="34" charset="0"/>
              </a:rPr>
              <a:t>it sign FAFSA and apply for federal student loan(s)</a:t>
            </a:r>
            <a:endParaRPr lang="en-US" altLang="en-US" sz="2000" dirty="0">
              <a:solidFill>
                <a:schemeClr val="accent1">
                  <a:lumMod val="50000"/>
                </a:schemeClr>
              </a:solidFill>
              <a:latin typeface="Arial" panose="020B0604020202020204" pitchFamily="34" charset="0"/>
              <a:cs typeface="Arial" panose="020B0604020202020204" pitchFamily="34" charset="0"/>
            </a:endParaRPr>
          </a:p>
          <a:p>
            <a:pPr marL="342900" lvl="1" indent="-342900"/>
            <a:r>
              <a:rPr lang="en-US" sz="2000" smtClean="0">
                <a:solidFill>
                  <a:schemeClr val="accent1">
                    <a:lumMod val="50000"/>
                  </a:schemeClr>
                </a:solidFill>
                <a:latin typeface="Arial" panose="020B0604020202020204" pitchFamily="34" charset="0"/>
                <a:cs typeface="Arial" panose="020B0604020202020204" pitchFamily="34" charset="0"/>
              </a:rPr>
              <a:t>Must have</a:t>
            </a:r>
            <a:endParaRPr lang="en-US" sz="2000" dirty="0" smtClean="0">
              <a:solidFill>
                <a:schemeClr val="accent1">
                  <a:lumMod val="50000"/>
                </a:schemeClr>
              </a:solidFill>
              <a:latin typeface="Arial" panose="020B0604020202020204" pitchFamily="34" charset="0"/>
              <a:cs typeface="Arial" panose="020B0604020202020204" pitchFamily="34" charset="0"/>
            </a:endParaRPr>
          </a:p>
          <a:p>
            <a:pPr marL="342900" lvl="1" indent="-342900"/>
            <a:r>
              <a:rPr lang="en-US" sz="2000" dirty="0" smtClean="0">
                <a:solidFill>
                  <a:schemeClr val="accent1">
                    <a:lumMod val="50000"/>
                  </a:schemeClr>
                </a:solidFill>
                <a:latin typeface="Arial" panose="020B0604020202020204" pitchFamily="34" charset="0"/>
                <a:cs typeface="Arial" panose="020B0604020202020204" pitchFamily="34" charset="0"/>
              </a:rPr>
              <a:t>Password </a:t>
            </a:r>
            <a:r>
              <a:rPr lang="en-US" sz="2000" dirty="0">
                <a:solidFill>
                  <a:schemeClr val="accent1">
                    <a:lumMod val="50000"/>
                  </a:schemeClr>
                </a:solidFill>
                <a:latin typeface="Arial" panose="020B0604020202020204" pitchFamily="34" charset="0"/>
                <a:cs typeface="Arial" panose="020B0604020202020204" pitchFamily="34" charset="0"/>
              </a:rPr>
              <a:t>Expires every 18 months</a:t>
            </a:r>
          </a:p>
          <a:p>
            <a:pPr marL="470297" lvl="1"/>
            <a:endParaRPr lang="en-US" altLang="en-US" sz="2000" dirty="0">
              <a:solidFill>
                <a:schemeClr val="accent1">
                  <a:lumMod val="50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32098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when creating Your FSA ID</a:t>
            </a:r>
            <a:endParaRPr lang="en-US" sz="2800" dirty="0"/>
          </a:p>
        </p:txBody>
      </p:sp>
      <p:sp>
        <p:nvSpPr>
          <p:cNvPr id="3" name="Content Placeholder 2"/>
          <p:cNvSpPr>
            <a:spLocks noGrp="1"/>
          </p:cNvSpPr>
          <p:nvPr>
            <p:ph idx="1"/>
          </p:nvPr>
        </p:nvSpPr>
        <p:spPr>
          <a:xfrm>
            <a:off x="677334" y="1500188"/>
            <a:ext cx="8596668" cy="4900611"/>
          </a:xfrm>
        </p:spPr>
        <p:txBody>
          <a:bodyPr>
            <a:normAutofit/>
          </a:bodyPr>
          <a:lstStyle/>
          <a:p>
            <a:pPr lvl="0" fontAlgn="base">
              <a:spcAft>
                <a:spcPts val="450"/>
              </a:spcAft>
              <a:defRPr/>
            </a:pPr>
            <a:r>
              <a:rPr lang="en-US" sz="2400" b="1" u="sng" dirty="0">
                <a:solidFill>
                  <a:schemeClr val="accent1">
                    <a:lumMod val="50000"/>
                  </a:schemeClr>
                </a:solidFill>
                <a:latin typeface="Arial" charset="0"/>
                <a:cs typeface="Arial" charset="0"/>
              </a:rPr>
              <a:t>When to apply for Your FSA ID?</a:t>
            </a:r>
          </a:p>
          <a:p>
            <a:pPr marL="129779" indent="-129779" fontAlgn="base">
              <a:spcAft>
                <a:spcPts val="450"/>
              </a:spcAft>
              <a:buFont typeface="Arial" panose="020B0604020202020204" pitchFamily="34" charset="0"/>
              <a:buChar char="•"/>
              <a:tabLst>
                <a:tab pos="129779" algn="l"/>
              </a:tabLst>
              <a:defRPr/>
            </a:pPr>
            <a:r>
              <a:rPr lang="en-US" sz="2000" dirty="0">
                <a:solidFill>
                  <a:schemeClr val="accent1">
                    <a:lumMod val="50000"/>
                  </a:schemeClr>
                </a:solidFill>
                <a:latin typeface="Arial" charset="0"/>
                <a:cs typeface="Arial" charset="0"/>
              </a:rPr>
              <a:t>Either at least 3 business before submitting FAFSA, or</a:t>
            </a:r>
          </a:p>
          <a:p>
            <a:pPr marL="129779" indent="-129779" fontAlgn="base">
              <a:spcAft>
                <a:spcPts val="450"/>
              </a:spcAft>
              <a:buFont typeface="Arial" panose="020B0604020202020204" pitchFamily="34" charset="0"/>
              <a:buChar char="•"/>
              <a:tabLst>
                <a:tab pos="129779" algn="l"/>
              </a:tabLst>
              <a:defRPr/>
            </a:pPr>
            <a:r>
              <a:rPr lang="en-US" sz="2000" dirty="0">
                <a:solidFill>
                  <a:schemeClr val="accent1">
                    <a:lumMod val="50000"/>
                  </a:schemeClr>
                </a:solidFill>
                <a:latin typeface="Arial" charset="0"/>
                <a:cs typeface="Arial" charset="0"/>
              </a:rPr>
              <a:t>When you begin your FAFSA</a:t>
            </a:r>
          </a:p>
          <a:p>
            <a:pPr>
              <a:spcAft>
                <a:spcPts val="450"/>
              </a:spcAft>
              <a:defRPr/>
            </a:pPr>
            <a:endParaRPr lang="en-US" sz="2400" b="1" u="sng" dirty="0">
              <a:solidFill>
                <a:schemeClr val="accent1">
                  <a:lumMod val="50000"/>
                </a:schemeClr>
              </a:solidFill>
              <a:latin typeface="Arial" charset="0"/>
              <a:cs typeface="Arial" charset="0"/>
            </a:endParaRPr>
          </a:p>
          <a:p>
            <a:pPr>
              <a:spcAft>
                <a:spcPts val="450"/>
              </a:spcAft>
              <a:defRPr/>
            </a:pPr>
            <a:r>
              <a:rPr lang="en-US" sz="2400" b="1" u="sng" dirty="0">
                <a:solidFill>
                  <a:schemeClr val="accent1">
                    <a:lumMod val="50000"/>
                  </a:schemeClr>
                </a:solidFill>
                <a:latin typeface="Arial" charset="0"/>
                <a:cs typeface="Arial" charset="0"/>
              </a:rPr>
              <a:t>E-mail:</a:t>
            </a:r>
          </a:p>
          <a:p>
            <a:pPr marL="129779" indent="-129779">
              <a:spcAft>
                <a:spcPts val="450"/>
              </a:spcAft>
              <a:buFont typeface="Arial" panose="020B0604020202020204" pitchFamily="34" charset="0"/>
              <a:buChar char="•"/>
              <a:tabLst>
                <a:tab pos="129779" algn="l"/>
              </a:tabLst>
              <a:defRPr/>
            </a:pPr>
            <a:r>
              <a:rPr lang="en-US" sz="2000" dirty="0">
                <a:solidFill>
                  <a:schemeClr val="accent1">
                    <a:lumMod val="50000"/>
                  </a:schemeClr>
                </a:solidFill>
                <a:latin typeface="Arial" charset="0"/>
                <a:cs typeface="Arial" charset="0"/>
              </a:rPr>
              <a:t>Each FSA ID must have a </a:t>
            </a:r>
            <a:r>
              <a:rPr lang="en-US" sz="2000" b="1" dirty="0">
                <a:solidFill>
                  <a:schemeClr val="accent1">
                    <a:lumMod val="50000"/>
                  </a:schemeClr>
                </a:solidFill>
                <a:latin typeface="Arial" charset="0"/>
                <a:cs typeface="Arial" charset="0"/>
              </a:rPr>
              <a:t>unique</a:t>
            </a:r>
            <a:r>
              <a:rPr lang="en-US" sz="2000" dirty="0">
                <a:solidFill>
                  <a:schemeClr val="accent1">
                    <a:lumMod val="50000"/>
                  </a:schemeClr>
                </a:solidFill>
                <a:latin typeface="Arial" charset="0"/>
                <a:cs typeface="Arial" charset="0"/>
              </a:rPr>
              <a:t> e-mail address (</a:t>
            </a:r>
            <a:r>
              <a:rPr lang="en-US" sz="2000" u="sng" dirty="0">
                <a:solidFill>
                  <a:schemeClr val="accent1">
                    <a:lumMod val="50000"/>
                  </a:schemeClr>
                </a:solidFill>
                <a:latin typeface="Arial" charset="0"/>
                <a:cs typeface="Arial" charset="0"/>
              </a:rPr>
              <a:t>you and your parent cannot use the same e-mail address</a:t>
            </a:r>
            <a:r>
              <a:rPr lang="en-US" sz="2000" dirty="0">
                <a:solidFill>
                  <a:schemeClr val="accent1">
                    <a:lumMod val="50000"/>
                  </a:schemeClr>
                </a:solidFill>
                <a:latin typeface="Arial" charset="0"/>
                <a:cs typeface="Arial" charset="0"/>
              </a:rPr>
              <a:t>)</a:t>
            </a:r>
          </a:p>
          <a:p>
            <a:pPr marL="529829" lvl="1" indent="-129779">
              <a:spcAft>
                <a:spcPts val="450"/>
              </a:spcAft>
              <a:buFont typeface="Arial" panose="020B0604020202020204" pitchFamily="34" charset="0"/>
              <a:buChar char="•"/>
              <a:tabLst>
                <a:tab pos="129779" algn="l"/>
              </a:tabLst>
              <a:defRPr/>
            </a:pPr>
            <a:r>
              <a:rPr lang="en-US" sz="1800" dirty="0" smtClean="0">
                <a:solidFill>
                  <a:schemeClr val="accent1">
                    <a:lumMod val="50000"/>
                  </a:schemeClr>
                </a:solidFill>
                <a:latin typeface="Arial" charset="0"/>
                <a:cs typeface="Arial" charset="0"/>
              </a:rPr>
              <a:t>You </a:t>
            </a:r>
            <a:r>
              <a:rPr lang="en-US" sz="1800" dirty="0">
                <a:solidFill>
                  <a:schemeClr val="accent1">
                    <a:lumMod val="50000"/>
                  </a:schemeClr>
                </a:solidFill>
                <a:latin typeface="Arial" charset="0"/>
                <a:cs typeface="Arial" charset="0"/>
              </a:rPr>
              <a:t>can use your e-mail to get your username and password</a:t>
            </a:r>
          </a:p>
          <a:p>
            <a:pPr marL="529829" lvl="1" indent="-129779">
              <a:spcAft>
                <a:spcPts val="450"/>
              </a:spcAft>
              <a:buFont typeface="Arial" panose="020B0604020202020204" pitchFamily="34" charset="0"/>
              <a:buChar char="•"/>
              <a:tabLst>
                <a:tab pos="129779" algn="l"/>
              </a:tabLst>
              <a:defRPr/>
            </a:pPr>
            <a:r>
              <a:rPr lang="en-US" sz="1800" dirty="0">
                <a:solidFill>
                  <a:schemeClr val="accent1">
                    <a:lumMod val="50000"/>
                  </a:schemeClr>
                </a:solidFill>
                <a:latin typeface="Arial" charset="0"/>
                <a:cs typeface="Arial" charset="0"/>
              </a:rPr>
              <a:t>You can use your verified e-mail address instead of </a:t>
            </a:r>
            <a:r>
              <a:rPr lang="en-US" sz="1800" dirty="0" smtClean="0">
                <a:solidFill>
                  <a:schemeClr val="accent1">
                    <a:lumMod val="50000"/>
                  </a:schemeClr>
                </a:solidFill>
                <a:latin typeface="Arial" charset="0"/>
                <a:cs typeface="Arial" charset="0"/>
              </a:rPr>
              <a:t>username</a:t>
            </a:r>
            <a:endParaRPr lang="en-US" sz="1800"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2180440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when creating Your FSA ID</a:t>
            </a:r>
            <a:endParaRPr lang="en-US" sz="2800" dirty="0"/>
          </a:p>
        </p:txBody>
      </p:sp>
      <p:sp>
        <p:nvSpPr>
          <p:cNvPr id="3" name="Content Placeholder 2"/>
          <p:cNvSpPr>
            <a:spLocks noGrp="1"/>
          </p:cNvSpPr>
          <p:nvPr>
            <p:ph idx="1"/>
          </p:nvPr>
        </p:nvSpPr>
        <p:spPr>
          <a:xfrm>
            <a:off x="677334" y="1500188"/>
            <a:ext cx="8596668" cy="4900611"/>
          </a:xfrm>
        </p:spPr>
        <p:txBody>
          <a:bodyPr>
            <a:normAutofit/>
          </a:bodyPr>
          <a:lstStyle/>
          <a:p>
            <a:pPr lvl="0" fontAlgn="base">
              <a:spcAft>
                <a:spcPts val="450"/>
              </a:spcAft>
              <a:defRPr/>
            </a:pPr>
            <a:r>
              <a:rPr lang="en-US" sz="2400" b="1" u="sng" dirty="0">
                <a:solidFill>
                  <a:schemeClr val="accent1">
                    <a:lumMod val="50000"/>
                  </a:schemeClr>
                </a:solidFill>
                <a:latin typeface="Arial" charset="0"/>
                <a:cs typeface="Arial" charset="0"/>
              </a:rPr>
              <a:t>When to apply for Your FSA ID?</a:t>
            </a:r>
          </a:p>
          <a:p>
            <a:pPr marL="129779" indent="-129779" fontAlgn="base">
              <a:spcAft>
                <a:spcPts val="450"/>
              </a:spcAft>
              <a:buFont typeface="Arial" panose="020B0604020202020204" pitchFamily="34" charset="0"/>
              <a:buChar char="•"/>
              <a:tabLst>
                <a:tab pos="129779" algn="l"/>
              </a:tabLst>
              <a:defRPr/>
            </a:pPr>
            <a:r>
              <a:rPr lang="en-US" sz="2000" dirty="0">
                <a:solidFill>
                  <a:schemeClr val="accent1">
                    <a:lumMod val="50000"/>
                  </a:schemeClr>
                </a:solidFill>
                <a:latin typeface="Arial" charset="0"/>
                <a:cs typeface="Arial" charset="0"/>
              </a:rPr>
              <a:t>Either at least 3 business before submitting FAFSA, or</a:t>
            </a:r>
          </a:p>
          <a:p>
            <a:pPr marL="129779" indent="-129779" fontAlgn="base">
              <a:spcAft>
                <a:spcPts val="450"/>
              </a:spcAft>
              <a:buFont typeface="Arial" panose="020B0604020202020204" pitchFamily="34" charset="0"/>
              <a:buChar char="•"/>
              <a:tabLst>
                <a:tab pos="129779" algn="l"/>
              </a:tabLst>
              <a:defRPr/>
            </a:pPr>
            <a:r>
              <a:rPr lang="en-US" sz="2000" dirty="0">
                <a:solidFill>
                  <a:schemeClr val="accent1">
                    <a:lumMod val="50000"/>
                  </a:schemeClr>
                </a:solidFill>
                <a:latin typeface="Arial" charset="0"/>
                <a:cs typeface="Arial" charset="0"/>
              </a:rPr>
              <a:t>When you begin your </a:t>
            </a:r>
            <a:r>
              <a:rPr lang="en-US" sz="2000" dirty="0" smtClean="0">
                <a:solidFill>
                  <a:schemeClr val="accent1">
                    <a:lumMod val="50000"/>
                  </a:schemeClr>
                </a:solidFill>
                <a:latin typeface="Arial" charset="0"/>
                <a:cs typeface="Arial" charset="0"/>
              </a:rPr>
              <a:t>FAFSA</a:t>
            </a:r>
          </a:p>
          <a:p>
            <a:pPr fontAlgn="base">
              <a:spcAft>
                <a:spcPts val="450"/>
              </a:spcAft>
              <a:tabLst>
                <a:tab pos="129779" algn="l"/>
              </a:tabLst>
              <a:defRPr/>
            </a:pPr>
            <a:r>
              <a:rPr lang="en-US" sz="2400" b="1" u="sng" dirty="0" smtClean="0">
                <a:solidFill>
                  <a:schemeClr val="accent1">
                    <a:lumMod val="50000"/>
                  </a:schemeClr>
                </a:solidFill>
                <a:latin typeface="Arial" charset="0"/>
                <a:cs typeface="Arial" charset="0"/>
              </a:rPr>
              <a:t>Is a Social Security Number required for FSA ID?</a:t>
            </a:r>
            <a:endParaRPr lang="en-US" sz="2400" b="1" u="sng" dirty="0">
              <a:solidFill>
                <a:schemeClr val="accent1">
                  <a:lumMod val="50000"/>
                </a:schemeClr>
              </a:solidFill>
              <a:latin typeface="Arial" charset="0"/>
              <a:cs typeface="Arial" charset="0"/>
            </a:endParaRPr>
          </a:p>
          <a:p>
            <a:pPr marL="129779" indent="-129779" fontAlgn="base">
              <a:spcAft>
                <a:spcPts val="450"/>
              </a:spcAft>
              <a:buFont typeface="Arial" panose="020B0604020202020204" pitchFamily="34" charset="0"/>
              <a:buChar char="•"/>
              <a:tabLst>
                <a:tab pos="129779" algn="l"/>
              </a:tabLst>
              <a:defRPr/>
            </a:pPr>
            <a:r>
              <a:rPr lang="en-US" sz="2000" dirty="0" smtClean="0">
                <a:solidFill>
                  <a:schemeClr val="accent1">
                    <a:lumMod val="50000"/>
                  </a:schemeClr>
                </a:solidFill>
                <a:latin typeface="Arial" charset="0"/>
                <a:cs typeface="Arial" charset="0"/>
              </a:rPr>
              <a:t>Yes. </a:t>
            </a:r>
            <a:r>
              <a:rPr lang="en-US" dirty="0" smtClean="0"/>
              <a:t>If </a:t>
            </a:r>
            <a:r>
              <a:rPr lang="en-US" dirty="0"/>
              <a:t>your parent doesn’t have a Social Security number (SSN), your parent won’t be able to create an FSA ID (which requires an SSN). This means you’ll have to </a:t>
            </a:r>
            <a:r>
              <a:rPr lang="en-US" u="sng" dirty="0">
                <a:hlinkClick r:id="rId2"/>
              </a:rPr>
              <a:t>select the option to print a signature page when you get to the end of your FAFSA form</a:t>
            </a:r>
            <a:r>
              <a:rPr lang="en-US" dirty="0"/>
              <a:t>.</a:t>
            </a:r>
            <a:endParaRPr lang="en-US" sz="2400" b="1" u="sng" dirty="0">
              <a:solidFill>
                <a:schemeClr val="accent1">
                  <a:lumMod val="50000"/>
                </a:schemeClr>
              </a:solidFill>
              <a:latin typeface="Arial" charset="0"/>
              <a:cs typeface="Arial" charset="0"/>
            </a:endParaRPr>
          </a:p>
          <a:p>
            <a:pPr>
              <a:spcAft>
                <a:spcPts val="450"/>
              </a:spcAft>
              <a:defRPr/>
            </a:pPr>
            <a:r>
              <a:rPr lang="en-US" sz="2400" b="1" u="sng" dirty="0" smtClean="0">
                <a:solidFill>
                  <a:schemeClr val="accent1">
                    <a:lumMod val="50000"/>
                  </a:schemeClr>
                </a:solidFill>
                <a:latin typeface="Arial" charset="0"/>
                <a:cs typeface="Arial" charset="0"/>
              </a:rPr>
              <a:t>Enter Student’s FSA ID when beginning FAFSA</a:t>
            </a:r>
            <a:endParaRPr lang="en-US" sz="2400" b="1" u="sng" dirty="0">
              <a:solidFill>
                <a:schemeClr val="accent1">
                  <a:lumMod val="50000"/>
                </a:schemeClr>
              </a:solidFill>
              <a:latin typeface="Arial" charset="0"/>
              <a:cs typeface="Arial" charset="0"/>
            </a:endParaRPr>
          </a:p>
        </p:txBody>
      </p:sp>
    </p:spTree>
    <p:extLst>
      <p:ext uri="{BB962C8B-B14F-4D97-AF65-F5344CB8AC3E}">
        <p14:creationId xmlns:p14="http://schemas.microsoft.com/office/powerpoint/2010/main" val="1160065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01F3-EFAD-41EB-BA6D-4C8994D67EAC}"/>
              </a:ext>
            </a:extLst>
          </p:cNvPr>
          <p:cNvSpPr>
            <a:spLocks noGrp="1"/>
          </p:cNvSpPr>
          <p:nvPr>
            <p:ph type="title"/>
          </p:nvPr>
        </p:nvSpPr>
        <p:spPr/>
        <p:txBody>
          <a:bodyPr/>
          <a:lstStyle/>
          <a:p>
            <a:r>
              <a:rPr lang="en-US" dirty="0"/>
              <a:t>Paying for College Agenda</a:t>
            </a:r>
          </a:p>
        </p:txBody>
      </p:sp>
      <p:sp>
        <p:nvSpPr>
          <p:cNvPr id="5" name="Content Placeholder 4">
            <a:extLst>
              <a:ext uri="{FF2B5EF4-FFF2-40B4-BE49-F238E27FC236}">
                <a16:creationId xmlns:a16="http://schemas.microsoft.com/office/drawing/2014/main" id="{D960841D-BEE1-4D15-982E-72B829CF7957}"/>
              </a:ext>
            </a:extLst>
          </p:cNvPr>
          <p:cNvSpPr>
            <a:spLocks noGrp="1"/>
          </p:cNvSpPr>
          <p:nvPr>
            <p:ph idx="1"/>
          </p:nvPr>
        </p:nvSpPr>
        <p:spPr/>
        <p:txBody>
          <a:bodyPr>
            <a:normAutofit lnSpcReduction="10000"/>
          </a:bodyPr>
          <a:lstStyle/>
          <a:p>
            <a:pPr marL="514350" indent="-514350">
              <a:lnSpc>
                <a:spcPct val="150000"/>
              </a:lnSpc>
              <a:buFont typeface="+mj-lt"/>
              <a:buAutoNum type="arabicPeriod"/>
            </a:pPr>
            <a:r>
              <a:rPr lang="en-US" sz="2800" dirty="0">
                <a:solidFill>
                  <a:srgbClr val="0070C0"/>
                </a:solidFill>
              </a:rPr>
              <a:t>How much does college cost?</a:t>
            </a:r>
          </a:p>
          <a:p>
            <a:pPr marL="514350" indent="-514350">
              <a:lnSpc>
                <a:spcPct val="150000"/>
              </a:lnSpc>
              <a:buFont typeface="+mj-lt"/>
              <a:buAutoNum type="arabicPeriod"/>
            </a:pPr>
            <a:r>
              <a:rPr lang="en-US" dirty="0"/>
              <a:t>Is postsecondary education worth the investment?</a:t>
            </a:r>
          </a:p>
          <a:p>
            <a:pPr marL="514350" indent="-514350">
              <a:lnSpc>
                <a:spcPct val="150000"/>
              </a:lnSpc>
              <a:buFont typeface="+mj-lt"/>
              <a:buAutoNum type="arabicPeriod"/>
            </a:pPr>
            <a:r>
              <a:rPr lang="en-US" dirty="0"/>
              <a:t>How will I pay for college?</a:t>
            </a:r>
          </a:p>
          <a:p>
            <a:pPr marL="514350" indent="-514350">
              <a:lnSpc>
                <a:spcPct val="150000"/>
              </a:lnSpc>
              <a:buFont typeface="+mj-lt"/>
              <a:buAutoNum type="arabicPeriod"/>
            </a:pPr>
            <a:r>
              <a:rPr lang="en-US" dirty="0"/>
              <a:t>What is financial aid?</a:t>
            </a:r>
          </a:p>
          <a:p>
            <a:pPr marL="514350" indent="-514350">
              <a:lnSpc>
                <a:spcPct val="150000"/>
              </a:lnSpc>
              <a:buFont typeface="+mj-lt"/>
              <a:buAutoNum type="arabicPeriod"/>
            </a:pPr>
            <a:r>
              <a:rPr lang="en-US" dirty="0"/>
              <a:t>How do I apply for financial aid?</a:t>
            </a:r>
          </a:p>
          <a:p>
            <a:pPr marL="514350" indent="-514350">
              <a:lnSpc>
                <a:spcPct val="150000"/>
              </a:lnSpc>
              <a:buFont typeface="+mj-lt"/>
              <a:buAutoNum type="arabicPeriod"/>
            </a:pPr>
            <a:r>
              <a:rPr lang="en-US" dirty="0"/>
              <a:t>Where can I find answers to more questions?</a:t>
            </a:r>
          </a:p>
          <a:p>
            <a:pPr marL="514350" indent="-514350">
              <a:lnSpc>
                <a:spcPct val="150000"/>
              </a:lnSpc>
              <a:buFont typeface="+mj-lt"/>
              <a:buAutoNum type="arabicPeriod"/>
            </a:pPr>
            <a:r>
              <a:rPr lang="en-US" dirty="0"/>
              <a:t>Questions</a:t>
            </a:r>
          </a:p>
          <a:p>
            <a:endParaRPr lang="en-US" dirty="0"/>
          </a:p>
        </p:txBody>
      </p:sp>
    </p:spTree>
    <p:extLst>
      <p:ext uri="{BB962C8B-B14F-4D97-AF65-F5344CB8AC3E}">
        <p14:creationId xmlns:p14="http://schemas.microsoft.com/office/powerpoint/2010/main" val="773731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parents create FSAID for their children</a:t>
            </a:r>
            <a:r>
              <a:rPr lang="en-US" dirty="0" smtClean="0"/>
              <a:t>?  No</a:t>
            </a:r>
            <a:endParaRPr lang="en-US" dirty="0"/>
          </a:p>
        </p:txBody>
      </p:sp>
      <p:sp>
        <p:nvSpPr>
          <p:cNvPr id="3" name="Content Placeholder 2"/>
          <p:cNvSpPr>
            <a:spLocks noGrp="1"/>
          </p:cNvSpPr>
          <p:nvPr>
            <p:ph idx="1"/>
          </p:nvPr>
        </p:nvSpPr>
        <p:spPr/>
        <p:txBody>
          <a:bodyPr>
            <a:normAutofit/>
          </a:bodyPr>
          <a:lstStyle/>
          <a:p>
            <a:r>
              <a:rPr lang="en-US" sz="2000" dirty="0" smtClean="0"/>
              <a:t>“</a:t>
            </a:r>
            <a:r>
              <a:rPr lang="en-US" sz="2000" dirty="0"/>
              <a:t>I understand that I will be required to certify that the information that I provide to obtain an FSA ID is true and correct and that I am the individual who I claim to be. </a:t>
            </a:r>
            <a:r>
              <a:rPr lang="en-US" sz="2000" dirty="0">
                <a:solidFill>
                  <a:srgbClr val="FF0000"/>
                </a:solidFill>
              </a:rPr>
              <a:t>If I am not that person who I claim to be, I understand that I am not authorized to proceed and that I should exit this form now</a:t>
            </a:r>
            <a:r>
              <a:rPr lang="en-US" sz="2000" dirty="0"/>
              <a:t>. If I provide false or misleading information, I understand that I may be fined, sent to prison for not more than five years, or both.” </a:t>
            </a:r>
            <a:r>
              <a:rPr lang="en-US" sz="1400" i="1" dirty="0"/>
              <a:t>(https://fsaid.ed.gov/npas/reg/pin_lookup.htm) </a:t>
            </a:r>
            <a:endParaRPr lang="en-US" sz="2000" i="1" dirty="0"/>
          </a:p>
        </p:txBody>
      </p:sp>
    </p:spTree>
    <p:extLst>
      <p:ext uri="{BB962C8B-B14F-4D97-AF65-F5344CB8AC3E}">
        <p14:creationId xmlns:p14="http://schemas.microsoft.com/office/powerpoint/2010/main" val="218543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13" y="2404534"/>
            <a:ext cx="8716790" cy="1646302"/>
          </a:xfrm>
        </p:spPr>
        <p:txBody>
          <a:bodyPr/>
          <a:lstStyle/>
          <a:p>
            <a:r>
              <a:rPr lang="en-US" sz="4800" b="1" dirty="0"/>
              <a:t>Part 3</a:t>
            </a:r>
            <a:br>
              <a:rPr lang="en-US" sz="4800" b="1" dirty="0"/>
            </a:br>
            <a:r>
              <a:rPr lang="en-US" sz="4800" b="1" dirty="0"/>
              <a:t>FAFSA on the Web Tips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72147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626292">
            <a:off x="9279584" y="1062367"/>
            <a:ext cx="2564201" cy="3317181"/>
          </a:xfrm>
          <a:prstGeom prst="rect">
            <a:avLst/>
          </a:prstGeom>
        </p:spPr>
      </p:pic>
      <p:sp>
        <p:nvSpPr>
          <p:cNvPr id="2" name="Title 1"/>
          <p:cNvSpPr>
            <a:spLocks noGrp="1"/>
          </p:cNvSpPr>
          <p:nvPr>
            <p:ph type="title"/>
          </p:nvPr>
        </p:nvSpPr>
        <p:spPr/>
        <p:txBody>
          <a:bodyPr/>
          <a:lstStyle/>
          <a:p>
            <a:r>
              <a:rPr lang="en-US" dirty="0" smtClean="0"/>
              <a:t>Documents needed when completing FAFSA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Social </a:t>
            </a:r>
            <a:r>
              <a:rPr lang="en-US" dirty="0"/>
              <a:t>Security number </a:t>
            </a:r>
            <a:r>
              <a:rPr lang="en-US" dirty="0" smtClean="0"/>
              <a:t>for student and parents (if dependent)</a:t>
            </a:r>
          </a:p>
          <a:p>
            <a:r>
              <a:rPr lang="en-US" dirty="0" smtClean="0"/>
              <a:t>Student’s driver’s </a:t>
            </a:r>
            <a:r>
              <a:rPr lang="en-US" dirty="0"/>
              <a:t>license number </a:t>
            </a:r>
            <a:r>
              <a:rPr lang="en-US" dirty="0" smtClean="0"/>
              <a:t>(if </a:t>
            </a:r>
            <a:r>
              <a:rPr lang="en-US" dirty="0"/>
              <a:t>you have </a:t>
            </a:r>
            <a:r>
              <a:rPr lang="en-US" dirty="0" smtClean="0"/>
              <a:t>one)</a:t>
            </a:r>
            <a:endParaRPr lang="en-US" dirty="0"/>
          </a:p>
          <a:p>
            <a:r>
              <a:rPr lang="en-US" dirty="0"/>
              <a:t>Your Alien Registration number if you are not a U.S. citizen</a:t>
            </a:r>
          </a:p>
          <a:p>
            <a:r>
              <a:rPr lang="en-US" dirty="0"/>
              <a:t>Federal tax information or tax returns including IRS W-2 information, for you (and your spouse, if you are married), and for your parents if you are a dependent student:</a:t>
            </a:r>
          </a:p>
          <a:p>
            <a:pPr lvl="1"/>
            <a:r>
              <a:rPr lang="en-US" dirty="0"/>
              <a:t>IRS 1040, 1040A, </a:t>
            </a:r>
            <a:r>
              <a:rPr lang="en-US" dirty="0" smtClean="0"/>
              <a:t>1040EZ or Foreign </a:t>
            </a:r>
            <a:r>
              <a:rPr lang="en-US" dirty="0"/>
              <a:t>tax </a:t>
            </a:r>
            <a:r>
              <a:rPr lang="en-US" dirty="0" smtClean="0"/>
              <a:t>return or Tax </a:t>
            </a:r>
            <a:r>
              <a:rPr lang="en-US" dirty="0"/>
              <a:t>return for Puerto Rico, Guam, American Samoa, the U.S. Virgin Islands, the Marshall Islands, the Federated States of Micronesia, or Palau</a:t>
            </a:r>
          </a:p>
          <a:p>
            <a:r>
              <a:rPr lang="en-US" dirty="0"/>
              <a:t>Records of your untaxed income, such as child support received, interest income, and veterans </a:t>
            </a:r>
            <a:r>
              <a:rPr lang="en-US" dirty="0" err="1"/>
              <a:t>noneducation</a:t>
            </a:r>
            <a:r>
              <a:rPr lang="en-US" dirty="0"/>
              <a:t> benefits, for you, and for your parents if you are a dependent student</a:t>
            </a:r>
          </a:p>
          <a:p>
            <a:r>
              <a:rPr lang="en-US" dirty="0"/>
              <a:t>Information on cash; savings and checking account balances; investments, including stocks and bonds and real estate (but not including the home in which you live); and business and farm assets for you, and for your parents if you are a dependent </a:t>
            </a:r>
            <a:r>
              <a:rPr lang="en-US" dirty="0" smtClean="0"/>
              <a:t>student</a:t>
            </a:r>
          </a:p>
          <a:p>
            <a:r>
              <a:rPr lang="en-US" dirty="0" smtClean="0"/>
              <a:t>RESOURCE:  </a:t>
            </a:r>
            <a:r>
              <a:rPr lang="en-US" b="1" dirty="0" smtClean="0"/>
              <a:t>2019-20 FAFSA on the </a:t>
            </a:r>
            <a:r>
              <a:rPr lang="en-US" b="1" dirty="0"/>
              <a:t>Web Worksheet </a:t>
            </a:r>
            <a:r>
              <a:rPr lang="en-US" dirty="0"/>
              <a:t>(</a:t>
            </a:r>
            <a:r>
              <a:rPr lang="en-US" dirty="0">
                <a:hlinkClick r:id="rId3"/>
              </a:rPr>
              <a:t>https://</a:t>
            </a:r>
            <a:r>
              <a:rPr lang="en-US" dirty="0" smtClean="0">
                <a:hlinkClick r:id="rId3"/>
              </a:rPr>
              <a:t>studentaid.ed.gov/sa/sites/default/files/2019-20-fafsa-worksheet.pdf</a:t>
            </a:r>
            <a:r>
              <a:rPr lang="en-US" dirty="0" smtClean="0"/>
              <a:t>)</a:t>
            </a:r>
            <a:endParaRPr lang="en-US" dirty="0"/>
          </a:p>
        </p:txBody>
      </p:sp>
    </p:spTree>
    <p:extLst>
      <p:ext uri="{BB962C8B-B14F-4D97-AF65-F5344CB8AC3E}">
        <p14:creationId xmlns:p14="http://schemas.microsoft.com/office/powerpoint/2010/main" val="423199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37668" cy="6454588"/>
          </a:xfrm>
          <a:prstGeom prst="rect">
            <a:avLst/>
          </a:prstGeom>
          <a:ln w="3175">
            <a:solidFill>
              <a:schemeClr val="tx1"/>
            </a:solidFill>
          </a:ln>
        </p:spPr>
      </p:pic>
      <p:sp>
        <p:nvSpPr>
          <p:cNvPr id="5" name="Rectangle 4"/>
          <p:cNvSpPr/>
          <p:nvPr/>
        </p:nvSpPr>
        <p:spPr>
          <a:xfrm>
            <a:off x="2254705" y="3684495"/>
            <a:ext cx="3930341" cy="1344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89972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944191" cy="1320800"/>
          </a:xfrm>
        </p:spPr>
        <p:txBody>
          <a:bodyPr/>
          <a:lstStyle/>
          <a:p>
            <a:r>
              <a:rPr lang="en-US" dirty="0" smtClean="0"/>
              <a:t>Unable to login to FAFSA.gov?  </a:t>
            </a:r>
            <a:endParaRPr lang="en-US" dirty="0"/>
          </a:p>
        </p:txBody>
      </p:sp>
      <p:sp>
        <p:nvSpPr>
          <p:cNvPr id="3" name="Content Placeholder 2"/>
          <p:cNvSpPr>
            <a:spLocks noGrp="1"/>
          </p:cNvSpPr>
          <p:nvPr>
            <p:ph idx="1"/>
          </p:nvPr>
        </p:nvSpPr>
        <p:spPr>
          <a:xfrm>
            <a:off x="677334" y="1598187"/>
            <a:ext cx="7834654" cy="4478148"/>
          </a:xfrm>
        </p:spPr>
        <p:txBody>
          <a:bodyPr>
            <a:normAutofit/>
          </a:bodyPr>
          <a:lstStyle/>
          <a:p>
            <a:r>
              <a:rPr lang="en-US" dirty="0"/>
              <a:t>May be technical problem on website</a:t>
            </a:r>
            <a:endParaRPr lang="en-US" dirty="0" smtClean="0"/>
          </a:p>
          <a:p>
            <a:r>
              <a:rPr lang="en-US" dirty="0" smtClean="0"/>
              <a:t>Early October – FAFSA.gov intermittent functionality</a:t>
            </a:r>
          </a:p>
          <a:p>
            <a:r>
              <a:rPr lang="en-US" dirty="0" smtClean="0"/>
              <a:t>Oct 7, 2018</a:t>
            </a:r>
          </a:p>
          <a:p>
            <a:pPr lvl="1"/>
            <a:r>
              <a:rPr lang="en-US" dirty="0" smtClean="0"/>
              <a:t>I was unable to login using </a:t>
            </a:r>
            <a:r>
              <a:rPr lang="en-US" dirty="0" err="1" smtClean="0"/>
              <a:t>MyStudentAid</a:t>
            </a:r>
            <a:r>
              <a:rPr lang="en-US" dirty="0" smtClean="0"/>
              <a:t> app on my phone.  Messaging looked like my </a:t>
            </a:r>
            <a:r>
              <a:rPr lang="en-US" dirty="0" err="1" smtClean="0"/>
              <a:t>userid</a:t>
            </a:r>
            <a:r>
              <a:rPr lang="en-US" dirty="0" smtClean="0"/>
              <a:t> and/or password was wrong.</a:t>
            </a:r>
          </a:p>
          <a:p>
            <a:pPr lvl="1"/>
            <a:r>
              <a:rPr lang="en-US" dirty="0" smtClean="0"/>
              <a:t>I was unable to login at FAFSA.gov (2:30 pm central time); generic error message</a:t>
            </a:r>
          </a:p>
          <a:p>
            <a:pPr lvl="1"/>
            <a:r>
              <a:rPr lang="en-US" dirty="0" smtClean="0"/>
              <a:t>After 3 attempts, my FSA ID was disabled</a:t>
            </a:r>
          </a:p>
          <a:p>
            <a:r>
              <a:rPr lang="en-US" dirty="0" smtClean="0"/>
              <a:t>Oct 9, 2018</a:t>
            </a:r>
          </a:p>
          <a:p>
            <a:pPr lvl="1"/>
            <a:r>
              <a:rPr lang="en-US" dirty="0" smtClean="0"/>
              <a:t>Reset my FSA ID online – 5 minutes</a:t>
            </a:r>
          </a:p>
          <a:p>
            <a:pPr lvl="1"/>
            <a:r>
              <a:rPr lang="en-US" dirty="0" smtClean="0"/>
              <a:t>Completed FAFSA using </a:t>
            </a:r>
            <a:r>
              <a:rPr lang="en-US" dirty="0" err="1" smtClean="0"/>
              <a:t>myStudentAid</a:t>
            </a:r>
            <a:r>
              <a:rPr lang="en-US" dirty="0" smtClean="0"/>
              <a:t> phone app – 10 minutes</a:t>
            </a:r>
          </a:p>
          <a:p>
            <a:pPr lvl="1"/>
            <a:endParaRPr lang="en-US" dirty="0"/>
          </a:p>
        </p:txBody>
      </p:sp>
      <p:pic>
        <p:nvPicPr>
          <p:cNvPr id="4" name="Picture 3"/>
          <p:cNvPicPr>
            <a:picLocks noChangeAspect="1"/>
          </p:cNvPicPr>
          <p:nvPr/>
        </p:nvPicPr>
        <p:blipFill>
          <a:blip r:embed="rId2"/>
          <a:stretch>
            <a:fillRect/>
          </a:stretch>
        </p:blipFill>
        <p:spPr>
          <a:xfrm>
            <a:off x="5909187" y="3837261"/>
            <a:ext cx="2494646" cy="13161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1525" y="497541"/>
            <a:ext cx="3343275" cy="5943600"/>
          </a:xfrm>
          <a:prstGeom prst="rect">
            <a:avLst/>
          </a:prstGeom>
        </p:spPr>
      </p:pic>
      <p:sp>
        <p:nvSpPr>
          <p:cNvPr id="6" name="Rectangle 5"/>
          <p:cNvSpPr/>
          <p:nvPr/>
        </p:nvSpPr>
        <p:spPr>
          <a:xfrm>
            <a:off x="8942294" y="2380129"/>
            <a:ext cx="1922930" cy="24204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56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FAFSA Tips</a:t>
            </a:r>
            <a:endParaRPr lang="en-US" dirty="0"/>
          </a:p>
        </p:txBody>
      </p:sp>
      <p:sp>
        <p:nvSpPr>
          <p:cNvPr id="3" name="Content Placeholder 2"/>
          <p:cNvSpPr>
            <a:spLocks noGrp="1"/>
          </p:cNvSpPr>
          <p:nvPr>
            <p:ph idx="1"/>
          </p:nvPr>
        </p:nvSpPr>
        <p:spPr>
          <a:xfrm>
            <a:off x="677334" y="2160589"/>
            <a:ext cx="7866898" cy="3880773"/>
          </a:xfrm>
        </p:spPr>
        <p:txBody>
          <a:bodyPr/>
          <a:lstStyle/>
          <a:p>
            <a:r>
              <a:rPr lang="en-US" dirty="0" smtClean="0"/>
              <a:t>Enable cookies to avoid issues</a:t>
            </a:r>
          </a:p>
          <a:p>
            <a:r>
              <a:rPr lang="en-US" dirty="0" smtClean="0"/>
              <a:t>If doing FAFSA on your phone, use the FAFSA app.  The FAFSA app currently works better than navigating FAFSA.gov on a browser on your phone.</a:t>
            </a:r>
          </a:p>
          <a:p>
            <a:r>
              <a:rPr lang="en-US" dirty="0" smtClean="0"/>
              <a:t>The FAFSA App includes IRS Data Retrieval</a:t>
            </a:r>
          </a:p>
          <a:p>
            <a:r>
              <a:rPr lang="en-US" dirty="0"/>
              <a:t>Student and parent cannot be working on </a:t>
            </a:r>
            <a:r>
              <a:rPr lang="en-US" dirty="0" smtClean="0"/>
              <a:t>FAFSA App </a:t>
            </a:r>
            <a:r>
              <a:rPr lang="en-US" dirty="0"/>
              <a:t>at the same </a:t>
            </a:r>
            <a:r>
              <a:rPr lang="en-US" dirty="0" smtClean="0"/>
              <a:t>time. </a:t>
            </a:r>
            <a:r>
              <a:rPr lang="en-US" dirty="0"/>
              <a:t>Students should sign and log out and then parent should sign</a:t>
            </a:r>
          </a:p>
          <a:p>
            <a:endParaRPr lang="en-US" dirty="0"/>
          </a:p>
        </p:txBody>
      </p:sp>
      <p:pic>
        <p:nvPicPr>
          <p:cNvPr id="4" name="Picture 3"/>
          <p:cNvPicPr>
            <a:picLocks noChangeAspect="1"/>
          </p:cNvPicPr>
          <p:nvPr/>
        </p:nvPicPr>
        <p:blipFill>
          <a:blip r:embed="rId2"/>
          <a:stretch>
            <a:fillRect/>
          </a:stretch>
        </p:blipFill>
        <p:spPr>
          <a:xfrm>
            <a:off x="8691759" y="707921"/>
            <a:ext cx="3251207" cy="5575965"/>
          </a:xfrm>
          <a:prstGeom prst="rect">
            <a:avLst/>
          </a:prstGeom>
        </p:spPr>
      </p:pic>
    </p:spTree>
    <p:extLst>
      <p:ext uri="{BB962C8B-B14F-4D97-AF65-F5344CB8AC3E}">
        <p14:creationId xmlns:p14="http://schemas.microsoft.com/office/powerpoint/2010/main" val="1870808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77491" y="219689"/>
            <a:ext cx="7458075" cy="6457950"/>
          </a:xfrm>
          <a:prstGeom prst="rect">
            <a:avLst/>
          </a:prstGeom>
        </p:spPr>
      </p:pic>
    </p:spTree>
    <p:extLst>
      <p:ext uri="{BB962C8B-B14F-4D97-AF65-F5344CB8AC3E}">
        <p14:creationId xmlns:p14="http://schemas.microsoft.com/office/powerpoint/2010/main" val="1659558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1650" y="210471"/>
            <a:ext cx="8770135" cy="6318147"/>
          </a:xfrm>
          <a:prstGeom prst="rect">
            <a:avLst/>
          </a:prstGeom>
        </p:spPr>
      </p:pic>
    </p:spTree>
    <p:extLst>
      <p:ext uri="{BB962C8B-B14F-4D97-AF65-F5344CB8AC3E}">
        <p14:creationId xmlns:p14="http://schemas.microsoft.com/office/powerpoint/2010/main" val="2551323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349" y="146304"/>
            <a:ext cx="9785783" cy="6711696"/>
          </a:xfrm>
          <a:prstGeom prst="rect">
            <a:avLst/>
          </a:prstGeom>
        </p:spPr>
      </p:pic>
      <p:sp>
        <p:nvSpPr>
          <p:cNvPr id="3" name="Rectangle 2"/>
          <p:cNvSpPr/>
          <p:nvPr/>
        </p:nvSpPr>
        <p:spPr>
          <a:xfrm>
            <a:off x="731520" y="97536"/>
            <a:ext cx="9058656" cy="463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a:extLst>
              <a:ext uri="{FF2B5EF4-FFF2-40B4-BE49-F238E27FC236}">
                <a16:creationId xmlns:a16="http://schemas.microsoft.com/office/drawing/2014/main" id="{5FB30743-BE93-443A-9114-4C1F748ED2F6}"/>
              </a:ext>
            </a:extLst>
          </p:cNvPr>
          <p:cNvCxnSpPr>
            <a:cxnSpLocks/>
          </p:cNvCxnSpPr>
          <p:nvPr/>
        </p:nvCxnSpPr>
        <p:spPr>
          <a:xfrm flipV="1">
            <a:off x="4967416" y="2533135"/>
            <a:ext cx="2533135" cy="33610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637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26407" t="20148" r="27086" b="30824"/>
          <a:stretch/>
        </p:blipFill>
        <p:spPr bwMode="auto">
          <a:xfrm>
            <a:off x="3433153" y="474880"/>
            <a:ext cx="8595869" cy="5679339"/>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8173329" y="5155807"/>
            <a:ext cx="515085" cy="5697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A1B0F8-77BD-4289-BBA2-2049CA90CBED}"/>
              </a:ext>
            </a:extLst>
          </p:cNvPr>
          <p:cNvSpPr>
            <a:spLocks noGrp="1"/>
          </p:cNvSpPr>
          <p:nvPr>
            <p:ph type="title"/>
          </p:nvPr>
        </p:nvSpPr>
        <p:spPr>
          <a:xfrm>
            <a:off x="677334" y="609599"/>
            <a:ext cx="2586371" cy="3202745"/>
          </a:xfrm>
        </p:spPr>
        <p:txBody>
          <a:bodyPr>
            <a:normAutofit fontScale="90000"/>
          </a:bodyPr>
          <a:lstStyle/>
          <a:p>
            <a:r>
              <a:rPr lang="en-US" dirty="0"/>
              <a:t>Add up to 10 schools to FAFSA </a:t>
            </a:r>
            <a:br>
              <a:rPr lang="en-US" dirty="0"/>
            </a:br>
            <a:r>
              <a:rPr lang="en-US" dirty="0"/>
              <a:t/>
            </a:r>
            <a:br>
              <a:rPr lang="en-US" dirty="0"/>
            </a:br>
            <a:r>
              <a:rPr lang="en-US" dirty="0"/>
              <a:t>(must have at least 1 school)</a:t>
            </a:r>
          </a:p>
        </p:txBody>
      </p:sp>
    </p:spTree>
    <p:extLst>
      <p:ext uri="{BB962C8B-B14F-4D97-AF65-F5344CB8AC3E}">
        <p14:creationId xmlns:p14="http://schemas.microsoft.com/office/powerpoint/2010/main" val="74313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Colleges &amp; Universities</a:t>
            </a:r>
            <a:br>
              <a:rPr lang="en-US" dirty="0"/>
            </a:br>
            <a:r>
              <a:rPr lang="en-US" sz="2200" dirty="0"/>
              <a:t>Degree-granting and eligible for federal financial aid programs</a:t>
            </a:r>
            <a:endParaRPr lang="en-US" dirty="0"/>
          </a:p>
        </p:txBody>
      </p:sp>
      <p:sp>
        <p:nvSpPr>
          <p:cNvPr id="8" name="Rectangle 7">
            <a:extLst>
              <a:ext uri="{FF2B5EF4-FFF2-40B4-BE49-F238E27FC236}">
                <a16:creationId xmlns:a16="http://schemas.microsoft.com/office/drawing/2014/main" id="{AB88FFB7-5174-4099-AC1B-0DC07227544E}"/>
              </a:ext>
            </a:extLst>
          </p:cNvPr>
          <p:cNvSpPr/>
          <p:nvPr/>
        </p:nvSpPr>
        <p:spPr>
          <a:xfrm>
            <a:off x="590684" y="6174559"/>
            <a:ext cx="8598257" cy="415498"/>
          </a:xfrm>
          <a:prstGeom prst="rect">
            <a:avLst/>
          </a:prstGeom>
        </p:spPr>
        <p:txBody>
          <a:bodyPr wrap="square">
            <a:spAutoFit/>
          </a:bodyPr>
          <a:lstStyle/>
          <a:p>
            <a:pPr marL="57150" indent="0">
              <a:buNone/>
            </a:pPr>
            <a:r>
              <a:rPr lang="en-US" sz="700" i="1" dirty="0"/>
              <a:t>SOURCE:  U.S. Department of Education, National Center for Education Statistics, Integrated Postsecondary Education Data System (IPEDS), Fall 2015, Institutional Characteristics component. (This table was prepared November 2016.)  Table 317.20 Degree-granting postsecondary institutions, by control and classification of institution and state or jurisdiction: 2015-16, retrieved October 15, 2017 from </a:t>
            </a:r>
            <a:r>
              <a:rPr lang="en-US" sz="700" i="1" dirty="0">
                <a:hlinkClick r:id="rId2"/>
              </a:rPr>
              <a:t>https://nces.ed.gov/programs/digest/d16/tables/dt16_317.20.asp?current=yes</a:t>
            </a:r>
            <a:r>
              <a:rPr lang="en-US" sz="700" i="1" dirty="0"/>
              <a:t>.  Fall 2016 enrollment retrieved from </a:t>
            </a:r>
            <a:r>
              <a:rPr lang="en-US" sz="700" i="1" dirty="0">
                <a:hlinkClick r:id="rId3"/>
              </a:rPr>
              <a:t>https://nces.ed.gov/collegenavigator on October 15</a:t>
            </a:r>
            <a:r>
              <a:rPr lang="en-US" sz="700" i="1" dirty="0"/>
              <a:t>, 2017.</a:t>
            </a:r>
          </a:p>
        </p:txBody>
      </p:sp>
      <p:graphicFrame>
        <p:nvGraphicFramePr>
          <p:cNvPr id="15" name="Content Placeholder 8">
            <a:extLst>
              <a:ext uri="{FF2B5EF4-FFF2-40B4-BE49-F238E27FC236}">
                <a16:creationId xmlns:a16="http://schemas.microsoft.com/office/drawing/2014/main" id="{452AEC85-9231-4621-BCE8-29012FAED3EF}"/>
              </a:ext>
            </a:extLst>
          </p:cNvPr>
          <p:cNvGraphicFramePr>
            <a:graphicFrameLocks/>
          </p:cNvGraphicFramePr>
          <p:nvPr>
            <p:extLst>
              <p:ext uri="{D42A27DB-BD31-4B8C-83A1-F6EECF244321}">
                <p14:modId xmlns:p14="http://schemas.microsoft.com/office/powerpoint/2010/main" val="417613287"/>
              </p:ext>
            </p:extLst>
          </p:nvPr>
        </p:nvGraphicFramePr>
        <p:xfrm>
          <a:off x="457594" y="2130378"/>
          <a:ext cx="11291778" cy="3606800"/>
        </p:xfrm>
        <a:graphic>
          <a:graphicData uri="http://schemas.openxmlformats.org/drawingml/2006/table">
            <a:tbl>
              <a:tblPr firstRow="1" bandRow="1">
                <a:tableStyleId>{5C22544A-7EE6-4342-B048-85BDC9FD1C3A}</a:tableStyleId>
              </a:tblPr>
              <a:tblGrid>
                <a:gridCol w="2690037">
                  <a:extLst>
                    <a:ext uri="{9D8B030D-6E8A-4147-A177-3AD203B41FA5}">
                      <a16:colId xmlns:a16="http://schemas.microsoft.com/office/drawing/2014/main" val="138692958"/>
                    </a:ext>
                  </a:extLst>
                </a:gridCol>
                <a:gridCol w="1116419">
                  <a:extLst>
                    <a:ext uri="{9D8B030D-6E8A-4147-A177-3AD203B41FA5}">
                      <a16:colId xmlns:a16="http://schemas.microsoft.com/office/drawing/2014/main" val="1657928274"/>
                    </a:ext>
                  </a:extLst>
                </a:gridCol>
                <a:gridCol w="1488559">
                  <a:extLst>
                    <a:ext uri="{9D8B030D-6E8A-4147-A177-3AD203B41FA5}">
                      <a16:colId xmlns:a16="http://schemas.microsoft.com/office/drawing/2014/main" val="2332131741"/>
                    </a:ext>
                  </a:extLst>
                </a:gridCol>
                <a:gridCol w="4905340">
                  <a:extLst>
                    <a:ext uri="{9D8B030D-6E8A-4147-A177-3AD203B41FA5}">
                      <a16:colId xmlns:a16="http://schemas.microsoft.com/office/drawing/2014/main" val="217955465"/>
                    </a:ext>
                  </a:extLst>
                </a:gridCol>
                <a:gridCol w="1091423">
                  <a:extLst>
                    <a:ext uri="{9D8B030D-6E8A-4147-A177-3AD203B41FA5}">
                      <a16:colId xmlns:a16="http://schemas.microsoft.com/office/drawing/2014/main" val="3767739623"/>
                    </a:ext>
                  </a:extLst>
                </a:gridCol>
              </a:tblGrid>
              <a:tr h="370840">
                <a:tc>
                  <a:txBody>
                    <a:bodyPr/>
                    <a:lstStyle/>
                    <a:p>
                      <a:endParaRPr lang="en-US" dirty="0"/>
                    </a:p>
                  </a:txBody>
                  <a:tcPr marL="187841" marR="187841">
                    <a:solidFill>
                      <a:schemeClr val="accent1">
                        <a:lumMod val="75000"/>
                      </a:schemeClr>
                    </a:solidFill>
                  </a:tcPr>
                </a:tc>
                <a:tc gridSpan="2">
                  <a:txBody>
                    <a:bodyPr/>
                    <a:lstStyle/>
                    <a:p>
                      <a:pPr algn="ctr"/>
                      <a:endParaRPr lang="en-US" dirty="0"/>
                    </a:p>
                    <a:p>
                      <a:pPr algn="ctr"/>
                      <a:endParaRPr lang="en-US" dirty="0"/>
                    </a:p>
                  </a:txBody>
                  <a:tcPr marL="187841" marR="187841">
                    <a:solidFill>
                      <a:schemeClr val="accent1">
                        <a:lumMod val="75000"/>
                      </a:schemeClr>
                    </a:solidFill>
                  </a:tcPr>
                </a:tc>
                <a:tc hMerge="1">
                  <a:txBody>
                    <a:bodyPr/>
                    <a:lstStyle/>
                    <a:p>
                      <a:pPr algn="ctr"/>
                      <a:endParaRPr lang="en-US" dirty="0"/>
                    </a:p>
                  </a:txBody>
                  <a:tcPr marL="187841" marR="187841">
                    <a:solidFill>
                      <a:schemeClr val="accent1">
                        <a:lumMod val="75000"/>
                      </a:schemeClr>
                    </a:solidFill>
                  </a:tcPr>
                </a:tc>
                <a:tc rowSpan="2" gridSpan="2">
                  <a:txBody>
                    <a:bodyPr/>
                    <a:lstStyle/>
                    <a:p>
                      <a:pPr algn="ctr"/>
                      <a:endParaRPr lang="en-US" dirty="0"/>
                    </a:p>
                  </a:txBody>
                  <a:tcPr marL="187841" marR="187841" anchor="ctr">
                    <a:solidFill>
                      <a:schemeClr val="accent1">
                        <a:lumMod val="75000"/>
                      </a:schemeClr>
                    </a:solidFill>
                  </a:tcPr>
                </a:tc>
                <a:tc rowSpan="2" hMerge="1">
                  <a:txBody>
                    <a:bodyPr/>
                    <a:lstStyle/>
                    <a:p>
                      <a:pPr algn="r"/>
                      <a:endParaRPr lang="en-US" dirty="0"/>
                    </a:p>
                  </a:txBody>
                  <a:tcPr marL="187841" marR="187841">
                    <a:solidFill>
                      <a:schemeClr val="accent1">
                        <a:lumMod val="75000"/>
                      </a:schemeClr>
                    </a:solidFill>
                  </a:tcPr>
                </a:tc>
                <a:extLst>
                  <a:ext uri="{0D108BD9-81ED-4DB2-BD59-A6C34878D82A}">
                    <a16:rowId xmlns:a16="http://schemas.microsoft.com/office/drawing/2014/main" val="2695653129"/>
                  </a:ext>
                </a:extLst>
              </a:tr>
              <a:tr h="370840">
                <a:tc>
                  <a:txBody>
                    <a:bodyPr/>
                    <a:lstStyle/>
                    <a:p>
                      <a:pPr marL="0" algn="l" defTabSz="457200" rtl="0" eaLnBrk="1" latinLnBrk="0" hangingPunct="1"/>
                      <a:r>
                        <a:rPr lang="en-US" sz="1800" b="1" kern="1200" dirty="0">
                          <a:solidFill>
                            <a:schemeClr val="lt1"/>
                          </a:solidFill>
                          <a:latin typeface="+mn-lt"/>
                          <a:ea typeface="+mn-ea"/>
                          <a:cs typeface="+mn-cs"/>
                        </a:rPr>
                        <a:t>Type of Institution</a:t>
                      </a:r>
                    </a:p>
                  </a:txBody>
                  <a:tcPr marL="187841" marR="187841" anchor="ctr">
                    <a:solidFill>
                      <a:schemeClr val="accent1">
                        <a:lumMod val="75000"/>
                      </a:schemeClr>
                    </a:solidFill>
                  </a:tcPr>
                </a:tc>
                <a:tc>
                  <a:txBody>
                    <a:bodyPr/>
                    <a:lstStyle/>
                    <a:p>
                      <a:pPr marL="0" algn="r" defTabSz="457200" rtl="0" eaLnBrk="1" latinLnBrk="0" hangingPunct="1"/>
                      <a:endParaRPr lang="en-US" sz="1800" b="1" kern="1200" dirty="0">
                        <a:solidFill>
                          <a:schemeClr val="lt1"/>
                        </a:solidFill>
                        <a:latin typeface="+mn-lt"/>
                        <a:ea typeface="+mn-ea"/>
                        <a:cs typeface="+mn-cs"/>
                      </a:endParaRPr>
                    </a:p>
                  </a:txBody>
                  <a:tcPr marL="187841" marR="187841" anchor="ctr">
                    <a:solidFill>
                      <a:schemeClr val="accent1">
                        <a:lumMod val="75000"/>
                      </a:schemeClr>
                    </a:solidFill>
                  </a:tcPr>
                </a:tc>
                <a:tc>
                  <a:txBody>
                    <a:bodyPr/>
                    <a:lstStyle/>
                    <a:p>
                      <a:pPr marL="0" algn="r" defTabSz="457200" rtl="0" eaLnBrk="1" latinLnBrk="0" hangingPunct="1"/>
                      <a:endParaRPr lang="en-US" sz="1800" b="1" kern="1200" dirty="0">
                        <a:solidFill>
                          <a:schemeClr val="lt1"/>
                        </a:solidFill>
                        <a:latin typeface="+mn-lt"/>
                        <a:ea typeface="+mn-ea"/>
                        <a:cs typeface="+mn-cs"/>
                      </a:endParaRPr>
                    </a:p>
                  </a:txBody>
                  <a:tcPr marL="187841" marR="187841" anchor="ctr">
                    <a:solidFill>
                      <a:schemeClr val="accent1">
                        <a:lumMod val="75000"/>
                      </a:schemeClr>
                    </a:solidFill>
                  </a:tcPr>
                </a:tc>
                <a:tc gridSpan="2" vMerge="1">
                  <a:txBody>
                    <a:bodyPr/>
                    <a:lstStyle/>
                    <a:p>
                      <a:pPr marL="0" algn="ctr" defTabSz="457200" rtl="0" eaLnBrk="1" latinLnBrk="0" hangingPunct="1"/>
                      <a:endParaRPr lang="en-US" sz="1800" b="1" kern="1200" dirty="0">
                        <a:solidFill>
                          <a:schemeClr val="lt1"/>
                        </a:solidFill>
                        <a:latin typeface="+mn-lt"/>
                        <a:ea typeface="+mn-ea"/>
                        <a:cs typeface="+mn-cs"/>
                      </a:endParaRPr>
                    </a:p>
                  </a:txBody>
                  <a:tcPr marL="187841" marR="187841" anchor="ctr">
                    <a:solidFill>
                      <a:schemeClr val="accent1">
                        <a:lumMod val="75000"/>
                      </a:schemeClr>
                    </a:solidFill>
                  </a:tcPr>
                </a:tc>
                <a:tc hMerge="1" vMerge="1">
                  <a:txBody>
                    <a:bodyPr/>
                    <a:lstStyle/>
                    <a:p>
                      <a:pPr marL="0" algn="r" defTabSz="457200" rtl="0" eaLnBrk="1" latinLnBrk="0" hangingPunct="1"/>
                      <a:endParaRPr lang="en-US" sz="1800" b="1" kern="1200" dirty="0">
                        <a:solidFill>
                          <a:schemeClr val="lt1"/>
                        </a:solidFill>
                        <a:latin typeface="+mn-lt"/>
                        <a:ea typeface="+mn-ea"/>
                        <a:cs typeface="+mn-cs"/>
                      </a:endParaRPr>
                    </a:p>
                  </a:txBody>
                  <a:tcPr marL="187841" marR="187841">
                    <a:solidFill>
                      <a:schemeClr val="accent1">
                        <a:lumMod val="75000"/>
                      </a:schemeClr>
                    </a:solidFill>
                  </a:tcPr>
                </a:tc>
                <a:extLst>
                  <a:ext uri="{0D108BD9-81ED-4DB2-BD59-A6C34878D82A}">
                    <a16:rowId xmlns:a16="http://schemas.microsoft.com/office/drawing/2014/main" val="3669620765"/>
                  </a:ext>
                </a:extLst>
              </a:tr>
              <a:tr h="370840">
                <a:tc>
                  <a:txBody>
                    <a:bodyPr/>
                    <a:lstStyle/>
                    <a:p>
                      <a:r>
                        <a:rPr lang="en-US" sz="1600" dirty="0"/>
                        <a:t>4-Year Public</a:t>
                      </a:r>
                    </a:p>
                  </a:txBody>
                  <a:tcPr marL="187841" marR="187841"/>
                </a:tc>
                <a:tc>
                  <a:txBody>
                    <a:bodyPr/>
                    <a:lstStyle/>
                    <a:p>
                      <a:pPr algn="r"/>
                      <a:endParaRPr lang="en-US" sz="1600" dirty="0"/>
                    </a:p>
                  </a:txBody>
                  <a:tcPr marL="187841" marR="187841"/>
                </a:tc>
                <a:tc>
                  <a:txBody>
                    <a:bodyPr/>
                    <a:lstStyle/>
                    <a:p>
                      <a:pPr algn="r"/>
                      <a:endParaRPr lang="en-US" sz="1600" dirty="0"/>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366425159"/>
                  </a:ext>
                </a:extLst>
              </a:tr>
              <a:tr h="370840">
                <a:tc>
                  <a:txBody>
                    <a:bodyPr/>
                    <a:lstStyle/>
                    <a:p>
                      <a:r>
                        <a:rPr lang="en-US" sz="1600" dirty="0"/>
                        <a:t>2-Year Public</a:t>
                      </a:r>
                    </a:p>
                  </a:txBody>
                  <a:tcPr marL="187841" marR="187841"/>
                </a:tc>
                <a:tc>
                  <a:txBody>
                    <a:bodyPr/>
                    <a:lstStyle/>
                    <a:p>
                      <a:pPr algn="r"/>
                      <a:endParaRPr lang="en-US" sz="1600" dirty="0"/>
                    </a:p>
                  </a:txBody>
                  <a:tcPr marL="187841" marR="187841"/>
                </a:tc>
                <a:tc>
                  <a:txBody>
                    <a:bodyPr/>
                    <a:lstStyle/>
                    <a:p>
                      <a:pPr algn="r"/>
                      <a:endParaRPr lang="en-US" sz="1600" dirty="0"/>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2814945160"/>
                  </a:ext>
                </a:extLst>
              </a:tr>
              <a:tr h="370840">
                <a:tc>
                  <a:txBody>
                    <a:bodyPr/>
                    <a:lstStyle/>
                    <a:p>
                      <a:r>
                        <a:rPr lang="en-US" sz="1600" dirty="0"/>
                        <a:t>4-Year Private Nonprofit</a:t>
                      </a:r>
                    </a:p>
                  </a:txBody>
                  <a:tcPr marL="187841" marR="187841"/>
                </a:tc>
                <a:tc>
                  <a:txBody>
                    <a:bodyPr/>
                    <a:lstStyle/>
                    <a:p>
                      <a:pPr algn="r"/>
                      <a:endParaRPr lang="en-US" sz="1600" dirty="0"/>
                    </a:p>
                  </a:txBody>
                  <a:tcPr marL="187841" marR="187841"/>
                </a:tc>
                <a:tc>
                  <a:txBody>
                    <a:bodyPr/>
                    <a:lstStyle/>
                    <a:p>
                      <a:pPr algn="r"/>
                      <a:endParaRPr lang="en-US" sz="1600" dirty="0"/>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656836101"/>
                  </a:ext>
                </a:extLst>
              </a:tr>
              <a:tr h="370840">
                <a:tc>
                  <a:txBody>
                    <a:bodyPr/>
                    <a:lstStyle/>
                    <a:p>
                      <a:r>
                        <a:rPr lang="en-US" sz="1600" dirty="0"/>
                        <a:t>2-Year Private Nonprofit</a:t>
                      </a:r>
                    </a:p>
                  </a:txBody>
                  <a:tcPr marL="187841" marR="187841"/>
                </a:tc>
                <a:tc>
                  <a:txBody>
                    <a:bodyPr/>
                    <a:lstStyle/>
                    <a:p>
                      <a:pPr algn="r"/>
                      <a:endParaRPr lang="en-US" sz="1600" dirty="0"/>
                    </a:p>
                  </a:txBody>
                  <a:tcPr marL="187841" marR="187841"/>
                </a:tc>
                <a:tc>
                  <a:txBody>
                    <a:bodyPr/>
                    <a:lstStyle/>
                    <a:p>
                      <a:pPr algn="r"/>
                      <a:endParaRPr lang="en-US" sz="1600" dirty="0"/>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772466444"/>
                  </a:ext>
                </a:extLst>
              </a:tr>
              <a:tr h="370840">
                <a:tc>
                  <a:txBody>
                    <a:bodyPr/>
                    <a:lstStyle/>
                    <a:p>
                      <a:r>
                        <a:rPr lang="en-US" sz="1600" dirty="0"/>
                        <a:t>4-Year Private For-profit</a:t>
                      </a:r>
                    </a:p>
                  </a:txBody>
                  <a:tcPr marL="187841" marR="187841"/>
                </a:tc>
                <a:tc>
                  <a:txBody>
                    <a:bodyPr/>
                    <a:lstStyle/>
                    <a:p>
                      <a:pPr algn="r"/>
                      <a:endParaRPr lang="en-US" sz="1600" dirty="0"/>
                    </a:p>
                  </a:txBody>
                  <a:tcPr marL="187841" marR="187841"/>
                </a:tc>
                <a:tc>
                  <a:txBody>
                    <a:bodyPr/>
                    <a:lstStyle/>
                    <a:p>
                      <a:pPr algn="r"/>
                      <a:endParaRPr lang="en-US" sz="1600" dirty="0"/>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2812417377"/>
                  </a:ext>
                </a:extLst>
              </a:tr>
              <a:tr h="370840">
                <a:tc>
                  <a:txBody>
                    <a:bodyPr/>
                    <a:lstStyle/>
                    <a:p>
                      <a:r>
                        <a:rPr lang="en-US" sz="1600" b="0" dirty="0"/>
                        <a:t>2-Year Private For-profit</a:t>
                      </a:r>
                    </a:p>
                  </a:txBody>
                  <a:tcPr marL="187841" marR="187841"/>
                </a:tc>
                <a:tc>
                  <a:txBody>
                    <a:bodyPr/>
                    <a:lstStyle/>
                    <a:p>
                      <a:pPr algn="r"/>
                      <a:endParaRPr lang="en-US" sz="1600" b="0" dirty="0"/>
                    </a:p>
                  </a:txBody>
                  <a:tcPr marL="187841" marR="187841"/>
                </a:tc>
                <a:tc>
                  <a:txBody>
                    <a:bodyPr/>
                    <a:lstStyle/>
                    <a:p>
                      <a:pPr algn="r"/>
                      <a:endParaRPr lang="en-US" sz="1600" b="0" dirty="0"/>
                    </a:p>
                  </a:txBody>
                  <a:tcPr marL="187841" marR="187841"/>
                </a:tc>
                <a:tc>
                  <a:txBody>
                    <a:bodyPr/>
                    <a:lstStyle/>
                    <a:p>
                      <a:pPr algn="l"/>
                      <a:endParaRPr lang="en-US" sz="1600" b="0" dirty="0"/>
                    </a:p>
                  </a:txBody>
                  <a:tcPr marL="187841" marR="187841"/>
                </a:tc>
                <a:tc>
                  <a:txBody>
                    <a:bodyPr/>
                    <a:lstStyle/>
                    <a:p>
                      <a:pPr algn="r"/>
                      <a:endParaRPr lang="en-US" sz="1600" b="0" dirty="0"/>
                    </a:p>
                  </a:txBody>
                  <a:tcPr marL="187841" marR="187841"/>
                </a:tc>
                <a:extLst>
                  <a:ext uri="{0D108BD9-81ED-4DB2-BD59-A6C34878D82A}">
                    <a16:rowId xmlns:a16="http://schemas.microsoft.com/office/drawing/2014/main" val="1437502136"/>
                  </a:ext>
                </a:extLst>
              </a:tr>
              <a:tr h="370840">
                <a:tc>
                  <a:txBody>
                    <a:bodyPr/>
                    <a:lstStyle/>
                    <a:p>
                      <a:r>
                        <a:rPr lang="en-US" sz="1600" b="1" dirty="0"/>
                        <a:t>Total</a:t>
                      </a:r>
                    </a:p>
                  </a:txBody>
                  <a:tcPr marL="187841" marR="187841"/>
                </a:tc>
                <a:tc>
                  <a:txBody>
                    <a:bodyPr/>
                    <a:lstStyle/>
                    <a:p>
                      <a:pPr algn="r"/>
                      <a:endParaRPr lang="en-US" b="1" dirty="0"/>
                    </a:p>
                  </a:txBody>
                  <a:tcPr marL="187841" marR="187841"/>
                </a:tc>
                <a:tc>
                  <a:txBody>
                    <a:bodyPr/>
                    <a:lstStyle/>
                    <a:p>
                      <a:pPr algn="r"/>
                      <a:endParaRPr lang="en-US" b="1" dirty="0"/>
                    </a:p>
                  </a:txBody>
                  <a:tcPr marL="187841" marR="187841"/>
                </a:tc>
                <a:tc>
                  <a:txBody>
                    <a:bodyPr/>
                    <a:lstStyle/>
                    <a:p>
                      <a:pPr algn="r"/>
                      <a:endParaRPr lang="en-US" b="1" dirty="0"/>
                    </a:p>
                  </a:txBody>
                  <a:tcPr marL="187841" marR="187841"/>
                </a:tc>
                <a:tc>
                  <a:txBody>
                    <a:bodyPr/>
                    <a:lstStyle/>
                    <a:p>
                      <a:pPr algn="r"/>
                      <a:endParaRPr lang="en-US" b="1" dirty="0"/>
                    </a:p>
                  </a:txBody>
                  <a:tcPr marL="187841" marR="187841"/>
                </a:tc>
                <a:extLst>
                  <a:ext uri="{0D108BD9-81ED-4DB2-BD59-A6C34878D82A}">
                    <a16:rowId xmlns:a16="http://schemas.microsoft.com/office/drawing/2014/main" val="2744461227"/>
                  </a:ext>
                </a:extLst>
              </a:tr>
            </a:tbl>
          </a:graphicData>
        </a:graphic>
      </p:graphicFrame>
      <p:graphicFrame>
        <p:nvGraphicFramePr>
          <p:cNvPr id="14" name="Content Placeholder 8">
            <a:extLst>
              <a:ext uri="{FF2B5EF4-FFF2-40B4-BE49-F238E27FC236}">
                <a16:creationId xmlns:a16="http://schemas.microsoft.com/office/drawing/2014/main" id="{9093FD25-9EBC-42A8-B3B1-B993C4440122}"/>
              </a:ext>
            </a:extLst>
          </p:cNvPr>
          <p:cNvGraphicFramePr>
            <a:graphicFrameLocks/>
          </p:cNvGraphicFramePr>
          <p:nvPr>
            <p:extLst>
              <p:ext uri="{D42A27DB-BD31-4B8C-83A1-F6EECF244321}">
                <p14:modId xmlns:p14="http://schemas.microsoft.com/office/powerpoint/2010/main" val="3055001778"/>
              </p:ext>
            </p:extLst>
          </p:nvPr>
        </p:nvGraphicFramePr>
        <p:xfrm>
          <a:off x="457594" y="2130378"/>
          <a:ext cx="11291778" cy="3606800"/>
        </p:xfrm>
        <a:graphic>
          <a:graphicData uri="http://schemas.openxmlformats.org/drawingml/2006/table">
            <a:tbl>
              <a:tblPr firstRow="1" bandRow="1">
                <a:tableStyleId>{5C22544A-7EE6-4342-B048-85BDC9FD1C3A}</a:tableStyleId>
              </a:tblPr>
              <a:tblGrid>
                <a:gridCol w="2690037">
                  <a:extLst>
                    <a:ext uri="{9D8B030D-6E8A-4147-A177-3AD203B41FA5}">
                      <a16:colId xmlns:a16="http://schemas.microsoft.com/office/drawing/2014/main" val="138692958"/>
                    </a:ext>
                  </a:extLst>
                </a:gridCol>
                <a:gridCol w="1116419">
                  <a:extLst>
                    <a:ext uri="{9D8B030D-6E8A-4147-A177-3AD203B41FA5}">
                      <a16:colId xmlns:a16="http://schemas.microsoft.com/office/drawing/2014/main" val="1657928274"/>
                    </a:ext>
                  </a:extLst>
                </a:gridCol>
                <a:gridCol w="1488559">
                  <a:extLst>
                    <a:ext uri="{9D8B030D-6E8A-4147-A177-3AD203B41FA5}">
                      <a16:colId xmlns:a16="http://schemas.microsoft.com/office/drawing/2014/main" val="2332131741"/>
                    </a:ext>
                  </a:extLst>
                </a:gridCol>
                <a:gridCol w="4905340">
                  <a:extLst>
                    <a:ext uri="{9D8B030D-6E8A-4147-A177-3AD203B41FA5}">
                      <a16:colId xmlns:a16="http://schemas.microsoft.com/office/drawing/2014/main" val="217955465"/>
                    </a:ext>
                  </a:extLst>
                </a:gridCol>
                <a:gridCol w="1091423">
                  <a:extLst>
                    <a:ext uri="{9D8B030D-6E8A-4147-A177-3AD203B41FA5}">
                      <a16:colId xmlns:a16="http://schemas.microsoft.com/office/drawing/2014/main" val="3767739623"/>
                    </a:ext>
                  </a:extLst>
                </a:gridCol>
              </a:tblGrid>
              <a:tr h="370840">
                <a:tc>
                  <a:txBody>
                    <a:bodyPr/>
                    <a:lstStyle/>
                    <a:p>
                      <a:endParaRPr lang="en-US" dirty="0"/>
                    </a:p>
                  </a:txBody>
                  <a:tcPr marL="187841" marR="187841">
                    <a:solidFill>
                      <a:schemeClr val="accent1">
                        <a:lumMod val="75000"/>
                      </a:schemeClr>
                    </a:solidFill>
                  </a:tcPr>
                </a:tc>
                <a:tc gridSpan="2">
                  <a:txBody>
                    <a:bodyPr/>
                    <a:lstStyle/>
                    <a:p>
                      <a:pPr algn="ctr"/>
                      <a:r>
                        <a:rPr lang="en-US" dirty="0"/>
                        <a:t># of Schools</a:t>
                      </a:r>
                    </a:p>
                    <a:p>
                      <a:pPr algn="ctr"/>
                      <a:r>
                        <a:rPr lang="en-US" dirty="0"/>
                        <a:t>(2015-2016)</a:t>
                      </a:r>
                    </a:p>
                  </a:txBody>
                  <a:tcPr marL="187841" marR="187841">
                    <a:solidFill>
                      <a:schemeClr val="accent1">
                        <a:lumMod val="75000"/>
                      </a:schemeClr>
                    </a:solidFill>
                  </a:tcPr>
                </a:tc>
                <a:tc hMerge="1">
                  <a:txBody>
                    <a:bodyPr/>
                    <a:lstStyle/>
                    <a:p>
                      <a:pPr algn="ctr"/>
                      <a:endParaRPr lang="en-US" dirty="0"/>
                    </a:p>
                  </a:txBody>
                  <a:tcPr marL="187841" marR="187841">
                    <a:solidFill>
                      <a:schemeClr val="accent1">
                        <a:lumMod val="75000"/>
                      </a:schemeClr>
                    </a:solidFill>
                  </a:tcPr>
                </a:tc>
                <a:tc rowSpan="2" gridSpan="2">
                  <a:txBody>
                    <a:bodyPr/>
                    <a:lstStyle/>
                    <a:p>
                      <a:pPr algn="ctr"/>
                      <a:endParaRPr lang="en-US" dirty="0"/>
                    </a:p>
                  </a:txBody>
                  <a:tcPr marL="187841" marR="187841" anchor="ctr">
                    <a:solidFill>
                      <a:schemeClr val="accent1">
                        <a:lumMod val="75000"/>
                      </a:schemeClr>
                    </a:solidFill>
                  </a:tcPr>
                </a:tc>
                <a:tc rowSpan="2" hMerge="1">
                  <a:txBody>
                    <a:bodyPr/>
                    <a:lstStyle/>
                    <a:p>
                      <a:pPr algn="r"/>
                      <a:endParaRPr lang="en-US" dirty="0"/>
                    </a:p>
                  </a:txBody>
                  <a:tcPr marL="187841" marR="187841">
                    <a:solidFill>
                      <a:schemeClr val="accent1">
                        <a:lumMod val="75000"/>
                      </a:schemeClr>
                    </a:solidFill>
                  </a:tcPr>
                </a:tc>
                <a:extLst>
                  <a:ext uri="{0D108BD9-81ED-4DB2-BD59-A6C34878D82A}">
                    <a16:rowId xmlns:a16="http://schemas.microsoft.com/office/drawing/2014/main" val="2695653129"/>
                  </a:ext>
                </a:extLst>
              </a:tr>
              <a:tr h="370840">
                <a:tc>
                  <a:txBody>
                    <a:bodyPr/>
                    <a:lstStyle/>
                    <a:p>
                      <a:pPr marL="0" algn="l" defTabSz="457200" rtl="0" eaLnBrk="1" latinLnBrk="0" hangingPunct="1"/>
                      <a:r>
                        <a:rPr lang="en-US" sz="1800" b="1" kern="1200" dirty="0">
                          <a:solidFill>
                            <a:schemeClr val="lt1"/>
                          </a:solidFill>
                          <a:latin typeface="+mn-lt"/>
                          <a:ea typeface="+mn-ea"/>
                          <a:cs typeface="+mn-cs"/>
                        </a:rPr>
                        <a:t>Type of Institution</a:t>
                      </a:r>
                    </a:p>
                  </a:txBody>
                  <a:tcPr marL="187841" marR="187841" anchor="ctr">
                    <a:solidFill>
                      <a:schemeClr val="accent1">
                        <a:lumMod val="75000"/>
                      </a:schemeClr>
                    </a:solidFill>
                  </a:tcPr>
                </a:tc>
                <a:tc>
                  <a:txBody>
                    <a:bodyPr/>
                    <a:lstStyle/>
                    <a:p>
                      <a:pPr marL="0" algn="r" defTabSz="457200" rtl="0" eaLnBrk="1" latinLnBrk="0" hangingPunct="1"/>
                      <a:r>
                        <a:rPr lang="en-US" sz="1800" b="1" kern="1200" dirty="0">
                          <a:solidFill>
                            <a:schemeClr val="lt1"/>
                          </a:solidFill>
                          <a:latin typeface="+mn-lt"/>
                          <a:ea typeface="+mn-ea"/>
                          <a:cs typeface="+mn-cs"/>
                        </a:rPr>
                        <a:t>U.S.</a:t>
                      </a:r>
                    </a:p>
                  </a:txBody>
                  <a:tcPr marL="187841" marR="187841" anchor="ctr">
                    <a:solidFill>
                      <a:schemeClr val="accent1">
                        <a:lumMod val="75000"/>
                      </a:schemeClr>
                    </a:solidFill>
                  </a:tcPr>
                </a:tc>
                <a:tc>
                  <a:txBody>
                    <a:bodyPr/>
                    <a:lstStyle/>
                    <a:p>
                      <a:pPr marL="0" algn="r" defTabSz="457200" rtl="0" eaLnBrk="1" latinLnBrk="0" hangingPunct="1"/>
                      <a:r>
                        <a:rPr lang="en-US" sz="1800" b="1" kern="1200" dirty="0">
                          <a:solidFill>
                            <a:schemeClr val="lt1"/>
                          </a:solidFill>
                          <a:latin typeface="+mn-lt"/>
                          <a:ea typeface="+mn-ea"/>
                          <a:cs typeface="+mn-cs"/>
                        </a:rPr>
                        <a:t>Minnesota</a:t>
                      </a:r>
                    </a:p>
                  </a:txBody>
                  <a:tcPr marL="187841" marR="187841" anchor="ctr">
                    <a:solidFill>
                      <a:schemeClr val="accent1">
                        <a:lumMod val="75000"/>
                      </a:schemeClr>
                    </a:solidFill>
                  </a:tcPr>
                </a:tc>
                <a:tc gridSpan="2" vMerge="1">
                  <a:txBody>
                    <a:bodyPr/>
                    <a:lstStyle/>
                    <a:p>
                      <a:pPr marL="0" algn="ctr" defTabSz="457200" rtl="0" eaLnBrk="1" latinLnBrk="0" hangingPunct="1"/>
                      <a:endParaRPr lang="en-US" sz="1800" b="1" kern="1200" dirty="0">
                        <a:solidFill>
                          <a:schemeClr val="lt1"/>
                        </a:solidFill>
                        <a:latin typeface="+mn-lt"/>
                        <a:ea typeface="+mn-ea"/>
                        <a:cs typeface="+mn-cs"/>
                      </a:endParaRPr>
                    </a:p>
                  </a:txBody>
                  <a:tcPr marL="187841" marR="187841" anchor="ctr">
                    <a:solidFill>
                      <a:schemeClr val="accent1">
                        <a:lumMod val="75000"/>
                      </a:schemeClr>
                    </a:solidFill>
                  </a:tcPr>
                </a:tc>
                <a:tc hMerge="1" vMerge="1">
                  <a:txBody>
                    <a:bodyPr/>
                    <a:lstStyle/>
                    <a:p>
                      <a:pPr marL="0" algn="r" defTabSz="457200" rtl="0" eaLnBrk="1" latinLnBrk="0" hangingPunct="1"/>
                      <a:endParaRPr lang="en-US" sz="1800" b="1" kern="1200" dirty="0">
                        <a:solidFill>
                          <a:schemeClr val="lt1"/>
                        </a:solidFill>
                        <a:latin typeface="+mn-lt"/>
                        <a:ea typeface="+mn-ea"/>
                        <a:cs typeface="+mn-cs"/>
                      </a:endParaRPr>
                    </a:p>
                  </a:txBody>
                  <a:tcPr marL="187841" marR="187841">
                    <a:solidFill>
                      <a:schemeClr val="accent1">
                        <a:lumMod val="75000"/>
                      </a:schemeClr>
                    </a:solidFill>
                  </a:tcPr>
                </a:tc>
                <a:extLst>
                  <a:ext uri="{0D108BD9-81ED-4DB2-BD59-A6C34878D82A}">
                    <a16:rowId xmlns:a16="http://schemas.microsoft.com/office/drawing/2014/main" val="3669620765"/>
                  </a:ext>
                </a:extLst>
              </a:tr>
              <a:tr h="370840">
                <a:tc>
                  <a:txBody>
                    <a:bodyPr/>
                    <a:lstStyle/>
                    <a:p>
                      <a:r>
                        <a:rPr lang="en-US" sz="1600" dirty="0"/>
                        <a:t>4-Year Public</a:t>
                      </a:r>
                    </a:p>
                  </a:txBody>
                  <a:tcPr marL="187841" marR="187841"/>
                </a:tc>
                <a:tc>
                  <a:txBody>
                    <a:bodyPr/>
                    <a:lstStyle/>
                    <a:p>
                      <a:pPr algn="r"/>
                      <a:r>
                        <a:rPr lang="en-US" sz="1600" dirty="0"/>
                        <a:t>710</a:t>
                      </a:r>
                    </a:p>
                  </a:txBody>
                  <a:tcPr marL="187841" marR="187841"/>
                </a:tc>
                <a:tc>
                  <a:txBody>
                    <a:bodyPr/>
                    <a:lstStyle/>
                    <a:p>
                      <a:pPr algn="r"/>
                      <a:r>
                        <a:rPr lang="en-US" sz="1600" dirty="0"/>
                        <a:t>12</a:t>
                      </a:r>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366425159"/>
                  </a:ext>
                </a:extLst>
              </a:tr>
              <a:tr h="370840">
                <a:tc>
                  <a:txBody>
                    <a:bodyPr/>
                    <a:lstStyle/>
                    <a:p>
                      <a:r>
                        <a:rPr lang="en-US" sz="1600" dirty="0"/>
                        <a:t>2-Year Public</a:t>
                      </a:r>
                    </a:p>
                  </a:txBody>
                  <a:tcPr marL="187841" marR="187841"/>
                </a:tc>
                <a:tc>
                  <a:txBody>
                    <a:bodyPr/>
                    <a:lstStyle/>
                    <a:p>
                      <a:pPr algn="r"/>
                      <a:r>
                        <a:rPr lang="en-US" sz="1600" dirty="0"/>
                        <a:t>910</a:t>
                      </a:r>
                    </a:p>
                  </a:txBody>
                  <a:tcPr marL="187841" marR="187841"/>
                </a:tc>
                <a:tc>
                  <a:txBody>
                    <a:bodyPr/>
                    <a:lstStyle/>
                    <a:p>
                      <a:pPr algn="r"/>
                      <a:r>
                        <a:rPr lang="en-US" sz="1600" dirty="0"/>
                        <a:t>31</a:t>
                      </a:r>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2814945160"/>
                  </a:ext>
                </a:extLst>
              </a:tr>
              <a:tr h="370840">
                <a:tc>
                  <a:txBody>
                    <a:bodyPr/>
                    <a:lstStyle/>
                    <a:p>
                      <a:r>
                        <a:rPr lang="en-US" sz="1600" dirty="0"/>
                        <a:t>4-Year Private Nonprofit</a:t>
                      </a:r>
                    </a:p>
                  </a:txBody>
                  <a:tcPr marL="187841" marR="187841"/>
                </a:tc>
                <a:tc>
                  <a:txBody>
                    <a:bodyPr/>
                    <a:lstStyle/>
                    <a:p>
                      <a:pPr algn="r"/>
                      <a:r>
                        <a:rPr lang="en-US" sz="1600" dirty="0"/>
                        <a:t>1,594</a:t>
                      </a:r>
                    </a:p>
                  </a:txBody>
                  <a:tcPr marL="187841" marR="187841"/>
                </a:tc>
                <a:tc>
                  <a:txBody>
                    <a:bodyPr/>
                    <a:lstStyle/>
                    <a:p>
                      <a:pPr algn="r"/>
                      <a:r>
                        <a:rPr lang="en-US" sz="1600" dirty="0"/>
                        <a:t>35</a:t>
                      </a:r>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656836101"/>
                  </a:ext>
                </a:extLst>
              </a:tr>
              <a:tr h="370840">
                <a:tc>
                  <a:txBody>
                    <a:bodyPr/>
                    <a:lstStyle/>
                    <a:p>
                      <a:r>
                        <a:rPr lang="en-US" sz="1600" dirty="0"/>
                        <a:t>2-Year Private Nonprofit</a:t>
                      </a:r>
                    </a:p>
                  </a:txBody>
                  <a:tcPr marL="187841" marR="187841"/>
                </a:tc>
                <a:tc>
                  <a:txBody>
                    <a:bodyPr/>
                    <a:lstStyle/>
                    <a:p>
                      <a:pPr algn="r"/>
                      <a:r>
                        <a:rPr lang="en-US" sz="1600" dirty="0"/>
                        <a:t>107</a:t>
                      </a:r>
                    </a:p>
                  </a:txBody>
                  <a:tcPr marL="187841" marR="187841"/>
                </a:tc>
                <a:tc>
                  <a:txBody>
                    <a:bodyPr/>
                    <a:lstStyle/>
                    <a:p>
                      <a:pPr algn="r"/>
                      <a:r>
                        <a:rPr lang="en-US" sz="1600" dirty="0"/>
                        <a:t>1</a:t>
                      </a:r>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772466444"/>
                  </a:ext>
                </a:extLst>
              </a:tr>
              <a:tr h="370840">
                <a:tc>
                  <a:txBody>
                    <a:bodyPr/>
                    <a:lstStyle/>
                    <a:p>
                      <a:r>
                        <a:rPr lang="en-US" sz="1600" dirty="0"/>
                        <a:t>4-Year Private For-profit</a:t>
                      </a:r>
                    </a:p>
                  </a:txBody>
                  <a:tcPr marL="187841" marR="187841"/>
                </a:tc>
                <a:tc>
                  <a:txBody>
                    <a:bodyPr/>
                    <a:lstStyle/>
                    <a:p>
                      <a:pPr algn="r"/>
                      <a:r>
                        <a:rPr lang="en-US" sz="1600" dirty="0"/>
                        <a:t>562</a:t>
                      </a:r>
                    </a:p>
                  </a:txBody>
                  <a:tcPr marL="187841" marR="187841"/>
                </a:tc>
                <a:tc>
                  <a:txBody>
                    <a:bodyPr/>
                    <a:lstStyle/>
                    <a:p>
                      <a:pPr algn="r"/>
                      <a:r>
                        <a:rPr lang="en-US" sz="1600" dirty="0"/>
                        <a:t>34</a:t>
                      </a:r>
                    </a:p>
                  </a:txBody>
                  <a:tcPr marL="187841" marR="187841"/>
                </a:tc>
                <a:tc>
                  <a:txBody>
                    <a:bodyPr/>
                    <a:lstStyle/>
                    <a:p>
                      <a:pPr algn="l"/>
                      <a:endParaRPr lang="en-US" sz="1600" dirty="0"/>
                    </a:p>
                  </a:txBody>
                  <a:tcPr marL="187841" marR="187841"/>
                </a:tc>
                <a:tc>
                  <a:txBody>
                    <a:bodyPr/>
                    <a:lstStyle/>
                    <a:p>
                      <a:pPr algn="r"/>
                      <a:endParaRPr lang="en-US" sz="1600" dirty="0"/>
                    </a:p>
                  </a:txBody>
                  <a:tcPr marL="187841" marR="187841"/>
                </a:tc>
                <a:extLst>
                  <a:ext uri="{0D108BD9-81ED-4DB2-BD59-A6C34878D82A}">
                    <a16:rowId xmlns:a16="http://schemas.microsoft.com/office/drawing/2014/main" val="2812417377"/>
                  </a:ext>
                </a:extLst>
              </a:tr>
              <a:tr h="370840">
                <a:tc>
                  <a:txBody>
                    <a:bodyPr/>
                    <a:lstStyle/>
                    <a:p>
                      <a:r>
                        <a:rPr lang="en-US" sz="1600" b="0" dirty="0"/>
                        <a:t>2-Year Private For-profit</a:t>
                      </a:r>
                    </a:p>
                  </a:txBody>
                  <a:tcPr marL="187841" marR="187841"/>
                </a:tc>
                <a:tc>
                  <a:txBody>
                    <a:bodyPr/>
                    <a:lstStyle/>
                    <a:p>
                      <a:pPr algn="r"/>
                      <a:r>
                        <a:rPr lang="en-US" sz="1600" b="0" dirty="0"/>
                        <a:t>700</a:t>
                      </a:r>
                    </a:p>
                  </a:txBody>
                  <a:tcPr marL="187841" marR="187841"/>
                </a:tc>
                <a:tc>
                  <a:txBody>
                    <a:bodyPr/>
                    <a:lstStyle/>
                    <a:p>
                      <a:pPr algn="r"/>
                      <a:r>
                        <a:rPr lang="en-US" sz="1600" b="0" dirty="0"/>
                        <a:t>2</a:t>
                      </a:r>
                    </a:p>
                  </a:txBody>
                  <a:tcPr marL="187841" marR="187841"/>
                </a:tc>
                <a:tc>
                  <a:txBody>
                    <a:bodyPr/>
                    <a:lstStyle/>
                    <a:p>
                      <a:pPr algn="l"/>
                      <a:endParaRPr lang="en-US" sz="1600" b="0" dirty="0"/>
                    </a:p>
                  </a:txBody>
                  <a:tcPr marL="187841" marR="187841"/>
                </a:tc>
                <a:tc>
                  <a:txBody>
                    <a:bodyPr/>
                    <a:lstStyle/>
                    <a:p>
                      <a:pPr algn="r"/>
                      <a:endParaRPr lang="en-US" sz="1600" b="0" dirty="0"/>
                    </a:p>
                  </a:txBody>
                  <a:tcPr marL="187841" marR="187841"/>
                </a:tc>
                <a:extLst>
                  <a:ext uri="{0D108BD9-81ED-4DB2-BD59-A6C34878D82A}">
                    <a16:rowId xmlns:a16="http://schemas.microsoft.com/office/drawing/2014/main" val="1437502136"/>
                  </a:ext>
                </a:extLst>
              </a:tr>
              <a:tr h="370840">
                <a:tc>
                  <a:txBody>
                    <a:bodyPr/>
                    <a:lstStyle/>
                    <a:p>
                      <a:r>
                        <a:rPr lang="en-US" sz="1600" b="1" dirty="0"/>
                        <a:t>Total</a:t>
                      </a:r>
                    </a:p>
                  </a:txBody>
                  <a:tcPr marL="187841" marR="187841"/>
                </a:tc>
                <a:tc>
                  <a:txBody>
                    <a:bodyPr/>
                    <a:lstStyle/>
                    <a:p>
                      <a:pPr algn="r"/>
                      <a:r>
                        <a:rPr lang="en-US" b="1" dirty="0"/>
                        <a:t>4,583</a:t>
                      </a:r>
                    </a:p>
                  </a:txBody>
                  <a:tcPr marL="187841" marR="187841"/>
                </a:tc>
                <a:tc>
                  <a:txBody>
                    <a:bodyPr/>
                    <a:lstStyle/>
                    <a:p>
                      <a:pPr algn="r"/>
                      <a:r>
                        <a:rPr lang="en-US" b="1" dirty="0"/>
                        <a:t>115</a:t>
                      </a:r>
                    </a:p>
                  </a:txBody>
                  <a:tcPr marL="187841" marR="187841"/>
                </a:tc>
                <a:tc>
                  <a:txBody>
                    <a:bodyPr/>
                    <a:lstStyle/>
                    <a:p>
                      <a:pPr algn="r"/>
                      <a:endParaRPr lang="en-US" b="1" dirty="0"/>
                    </a:p>
                  </a:txBody>
                  <a:tcPr marL="187841" marR="187841"/>
                </a:tc>
                <a:tc>
                  <a:txBody>
                    <a:bodyPr/>
                    <a:lstStyle/>
                    <a:p>
                      <a:pPr algn="r"/>
                      <a:endParaRPr lang="en-US" b="1" dirty="0"/>
                    </a:p>
                  </a:txBody>
                  <a:tcPr marL="187841" marR="187841"/>
                </a:tc>
                <a:extLst>
                  <a:ext uri="{0D108BD9-81ED-4DB2-BD59-A6C34878D82A}">
                    <a16:rowId xmlns:a16="http://schemas.microsoft.com/office/drawing/2014/main" val="2744461227"/>
                  </a:ext>
                </a:extLst>
              </a:tr>
            </a:tbl>
          </a:graphicData>
        </a:graphic>
      </p:graphicFrame>
      <p:graphicFrame>
        <p:nvGraphicFramePr>
          <p:cNvPr id="9" name="Content Placeholder 8">
            <a:extLst>
              <a:ext uri="{FF2B5EF4-FFF2-40B4-BE49-F238E27FC236}">
                <a16:creationId xmlns:a16="http://schemas.microsoft.com/office/drawing/2014/main" id="{F04DFFDA-1C4E-4573-928E-BDEE2927DAB6}"/>
              </a:ext>
            </a:extLst>
          </p:cNvPr>
          <p:cNvGraphicFramePr>
            <a:graphicFrameLocks noGrp="1"/>
          </p:cNvGraphicFramePr>
          <p:nvPr>
            <p:ph idx="1"/>
            <p:extLst>
              <p:ext uri="{D42A27DB-BD31-4B8C-83A1-F6EECF244321}">
                <p14:modId xmlns:p14="http://schemas.microsoft.com/office/powerpoint/2010/main" val="3230386930"/>
              </p:ext>
            </p:extLst>
          </p:nvPr>
        </p:nvGraphicFramePr>
        <p:xfrm>
          <a:off x="457594" y="2130378"/>
          <a:ext cx="11291778" cy="3606800"/>
        </p:xfrm>
        <a:graphic>
          <a:graphicData uri="http://schemas.openxmlformats.org/drawingml/2006/table">
            <a:tbl>
              <a:tblPr firstRow="1" bandRow="1">
                <a:tableStyleId>{5C22544A-7EE6-4342-B048-85BDC9FD1C3A}</a:tableStyleId>
              </a:tblPr>
              <a:tblGrid>
                <a:gridCol w="2690037">
                  <a:extLst>
                    <a:ext uri="{9D8B030D-6E8A-4147-A177-3AD203B41FA5}">
                      <a16:colId xmlns:a16="http://schemas.microsoft.com/office/drawing/2014/main" val="138692958"/>
                    </a:ext>
                  </a:extLst>
                </a:gridCol>
                <a:gridCol w="1116419">
                  <a:extLst>
                    <a:ext uri="{9D8B030D-6E8A-4147-A177-3AD203B41FA5}">
                      <a16:colId xmlns:a16="http://schemas.microsoft.com/office/drawing/2014/main" val="1657928274"/>
                    </a:ext>
                  </a:extLst>
                </a:gridCol>
                <a:gridCol w="1488559">
                  <a:extLst>
                    <a:ext uri="{9D8B030D-6E8A-4147-A177-3AD203B41FA5}">
                      <a16:colId xmlns:a16="http://schemas.microsoft.com/office/drawing/2014/main" val="2332131741"/>
                    </a:ext>
                  </a:extLst>
                </a:gridCol>
                <a:gridCol w="4905340">
                  <a:extLst>
                    <a:ext uri="{9D8B030D-6E8A-4147-A177-3AD203B41FA5}">
                      <a16:colId xmlns:a16="http://schemas.microsoft.com/office/drawing/2014/main" val="217955465"/>
                    </a:ext>
                  </a:extLst>
                </a:gridCol>
                <a:gridCol w="1091423">
                  <a:extLst>
                    <a:ext uri="{9D8B030D-6E8A-4147-A177-3AD203B41FA5}">
                      <a16:colId xmlns:a16="http://schemas.microsoft.com/office/drawing/2014/main" val="3767739623"/>
                    </a:ext>
                  </a:extLst>
                </a:gridCol>
              </a:tblGrid>
              <a:tr h="370840">
                <a:tc>
                  <a:txBody>
                    <a:bodyPr/>
                    <a:lstStyle/>
                    <a:p>
                      <a:endParaRPr lang="en-US" dirty="0"/>
                    </a:p>
                  </a:txBody>
                  <a:tcPr marL="187841" marR="187841">
                    <a:solidFill>
                      <a:schemeClr val="accent1">
                        <a:lumMod val="75000"/>
                      </a:schemeClr>
                    </a:solidFill>
                  </a:tcPr>
                </a:tc>
                <a:tc gridSpan="2">
                  <a:txBody>
                    <a:bodyPr/>
                    <a:lstStyle/>
                    <a:p>
                      <a:pPr algn="ctr"/>
                      <a:r>
                        <a:rPr lang="en-US" dirty="0"/>
                        <a:t># of Schools</a:t>
                      </a:r>
                    </a:p>
                    <a:p>
                      <a:pPr algn="ctr"/>
                      <a:r>
                        <a:rPr lang="en-US" dirty="0"/>
                        <a:t>(2015-2016)</a:t>
                      </a:r>
                    </a:p>
                  </a:txBody>
                  <a:tcPr marL="187841" marR="187841">
                    <a:solidFill>
                      <a:schemeClr val="accent1">
                        <a:lumMod val="75000"/>
                      </a:schemeClr>
                    </a:solidFill>
                  </a:tcPr>
                </a:tc>
                <a:tc hMerge="1">
                  <a:txBody>
                    <a:bodyPr/>
                    <a:lstStyle/>
                    <a:p>
                      <a:pPr algn="ctr"/>
                      <a:endParaRPr lang="en-US" dirty="0"/>
                    </a:p>
                  </a:txBody>
                  <a:tcPr marL="187841" marR="187841">
                    <a:solidFill>
                      <a:schemeClr val="accent1">
                        <a:lumMod val="75000"/>
                      </a:schemeClr>
                    </a:solidFill>
                  </a:tcPr>
                </a:tc>
                <a:tc rowSpan="2" gridSpan="2">
                  <a:txBody>
                    <a:bodyPr/>
                    <a:lstStyle/>
                    <a:p>
                      <a:pPr algn="ctr"/>
                      <a:r>
                        <a:rPr lang="en-US" dirty="0"/>
                        <a:t>Minnesota Examples</a:t>
                      </a:r>
                    </a:p>
                    <a:p>
                      <a:pPr algn="ctr"/>
                      <a:r>
                        <a:rPr lang="en-US" dirty="0"/>
                        <a:t>with Fall 2016 Undergraduate Enrollment</a:t>
                      </a:r>
                    </a:p>
                  </a:txBody>
                  <a:tcPr marL="187841" marR="187841" anchor="ctr">
                    <a:solidFill>
                      <a:schemeClr val="accent1">
                        <a:lumMod val="75000"/>
                      </a:schemeClr>
                    </a:solidFill>
                  </a:tcPr>
                </a:tc>
                <a:tc rowSpan="2" hMerge="1">
                  <a:txBody>
                    <a:bodyPr/>
                    <a:lstStyle/>
                    <a:p>
                      <a:pPr algn="r"/>
                      <a:endParaRPr lang="en-US" dirty="0"/>
                    </a:p>
                  </a:txBody>
                  <a:tcPr marL="187841" marR="187841">
                    <a:solidFill>
                      <a:schemeClr val="accent1">
                        <a:lumMod val="75000"/>
                      </a:schemeClr>
                    </a:solidFill>
                  </a:tcPr>
                </a:tc>
                <a:extLst>
                  <a:ext uri="{0D108BD9-81ED-4DB2-BD59-A6C34878D82A}">
                    <a16:rowId xmlns:a16="http://schemas.microsoft.com/office/drawing/2014/main" val="2695653129"/>
                  </a:ext>
                </a:extLst>
              </a:tr>
              <a:tr h="370840">
                <a:tc>
                  <a:txBody>
                    <a:bodyPr/>
                    <a:lstStyle/>
                    <a:p>
                      <a:pPr marL="0" algn="l" defTabSz="457200" rtl="0" eaLnBrk="1" latinLnBrk="0" hangingPunct="1"/>
                      <a:r>
                        <a:rPr lang="en-US" sz="1800" b="1" kern="1200" dirty="0">
                          <a:solidFill>
                            <a:schemeClr val="lt1"/>
                          </a:solidFill>
                          <a:latin typeface="+mn-lt"/>
                          <a:ea typeface="+mn-ea"/>
                          <a:cs typeface="+mn-cs"/>
                        </a:rPr>
                        <a:t>Type of Institution</a:t>
                      </a:r>
                    </a:p>
                  </a:txBody>
                  <a:tcPr marL="187841" marR="187841" anchor="ctr">
                    <a:solidFill>
                      <a:schemeClr val="accent1">
                        <a:lumMod val="75000"/>
                      </a:schemeClr>
                    </a:solidFill>
                  </a:tcPr>
                </a:tc>
                <a:tc>
                  <a:txBody>
                    <a:bodyPr/>
                    <a:lstStyle/>
                    <a:p>
                      <a:pPr marL="0" algn="r" defTabSz="457200" rtl="0" eaLnBrk="1" latinLnBrk="0" hangingPunct="1"/>
                      <a:r>
                        <a:rPr lang="en-US" sz="1800" b="1" kern="1200" dirty="0">
                          <a:solidFill>
                            <a:schemeClr val="lt1"/>
                          </a:solidFill>
                          <a:latin typeface="+mn-lt"/>
                          <a:ea typeface="+mn-ea"/>
                          <a:cs typeface="+mn-cs"/>
                        </a:rPr>
                        <a:t>U.S.</a:t>
                      </a:r>
                    </a:p>
                  </a:txBody>
                  <a:tcPr marL="187841" marR="187841" anchor="ctr">
                    <a:solidFill>
                      <a:schemeClr val="accent1">
                        <a:lumMod val="75000"/>
                      </a:schemeClr>
                    </a:solidFill>
                  </a:tcPr>
                </a:tc>
                <a:tc>
                  <a:txBody>
                    <a:bodyPr/>
                    <a:lstStyle/>
                    <a:p>
                      <a:pPr marL="0" algn="r" defTabSz="457200" rtl="0" eaLnBrk="1" latinLnBrk="0" hangingPunct="1"/>
                      <a:r>
                        <a:rPr lang="en-US" sz="1800" b="1" kern="1200" dirty="0">
                          <a:solidFill>
                            <a:schemeClr val="lt1"/>
                          </a:solidFill>
                          <a:latin typeface="+mn-lt"/>
                          <a:ea typeface="+mn-ea"/>
                          <a:cs typeface="+mn-cs"/>
                        </a:rPr>
                        <a:t>Minnesota</a:t>
                      </a:r>
                    </a:p>
                  </a:txBody>
                  <a:tcPr marL="187841" marR="187841" anchor="ctr">
                    <a:solidFill>
                      <a:schemeClr val="accent1">
                        <a:lumMod val="75000"/>
                      </a:schemeClr>
                    </a:solidFill>
                  </a:tcPr>
                </a:tc>
                <a:tc gridSpan="2" vMerge="1">
                  <a:txBody>
                    <a:bodyPr/>
                    <a:lstStyle/>
                    <a:p>
                      <a:pPr marL="0" algn="ctr" defTabSz="457200" rtl="0" eaLnBrk="1" latinLnBrk="0" hangingPunct="1"/>
                      <a:endParaRPr lang="en-US" sz="1800" b="1" kern="1200" dirty="0">
                        <a:solidFill>
                          <a:schemeClr val="lt1"/>
                        </a:solidFill>
                        <a:latin typeface="+mn-lt"/>
                        <a:ea typeface="+mn-ea"/>
                        <a:cs typeface="+mn-cs"/>
                      </a:endParaRPr>
                    </a:p>
                  </a:txBody>
                  <a:tcPr marL="187841" marR="187841" anchor="ctr">
                    <a:solidFill>
                      <a:schemeClr val="accent1">
                        <a:lumMod val="75000"/>
                      </a:schemeClr>
                    </a:solidFill>
                  </a:tcPr>
                </a:tc>
                <a:tc hMerge="1" vMerge="1">
                  <a:txBody>
                    <a:bodyPr/>
                    <a:lstStyle/>
                    <a:p>
                      <a:pPr marL="0" algn="r" defTabSz="457200" rtl="0" eaLnBrk="1" latinLnBrk="0" hangingPunct="1"/>
                      <a:endParaRPr lang="en-US" sz="1800" b="1" kern="1200" dirty="0">
                        <a:solidFill>
                          <a:schemeClr val="lt1"/>
                        </a:solidFill>
                        <a:latin typeface="+mn-lt"/>
                        <a:ea typeface="+mn-ea"/>
                        <a:cs typeface="+mn-cs"/>
                      </a:endParaRPr>
                    </a:p>
                  </a:txBody>
                  <a:tcPr marL="187841" marR="187841">
                    <a:solidFill>
                      <a:schemeClr val="accent1">
                        <a:lumMod val="75000"/>
                      </a:schemeClr>
                    </a:solidFill>
                  </a:tcPr>
                </a:tc>
                <a:extLst>
                  <a:ext uri="{0D108BD9-81ED-4DB2-BD59-A6C34878D82A}">
                    <a16:rowId xmlns:a16="http://schemas.microsoft.com/office/drawing/2014/main" val="3669620765"/>
                  </a:ext>
                </a:extLst>
              </a:tr>
              <a:tr h="370840">
                <a:tc>
                  <a:txBody>
                    <a:bodyPr/>
                    <a:lstStyle/>
                    <a:p>
                      <a:r>
                        <a:rPr lang="en-US" sz="1600" dirty="0"/>
                        <a:t>4-Year Public</a:t>
                      </a:r>
                    </a:p>
                  </a:txBody>
                  <a:tcPr marL="187841" marR="187841"/>
                </a:tc>
                <a:tc>
                  <a:txBody>
                    <a:bodyPr/>
                    <a:lstStyle/>
                    <a:p>
                      <a:pPr algn="r"/>
                      <a:r>
                        <a:rPr lang="en-US" sz="1600" dirty="0"/>
                        <a:t>710</a:t>
                      </a:r>
                    </a:p>
                  </a:txBody>
                  <a:tcPr marL="187841" marR="187841"/>
                </a:tc>
                <a:tc>
                  <a:txBody>
                    <a:bodyPr/>
                    <a:lstStyle/>
                    <a:p>
                      <a:pPr algn="r"/>
                      <a:r>
                        <a:rPr lang="en-US" sz="1600" dirty="0"/>
                        <a:t>12</a:t>
                      </a:r>
                    </a:p>
                  </a:txBody>
                  <a:tcPr marL="187841" marR="187841"/>
                </a:tc>
                <a:tc>
                  <a:txBody>
                    <a:bodyPr/>
                    <a:lstStyle/>
                    <a:p>
                      <a:pPr algn="l"/>
                      <a:r>
                        <a:rPr lang="en-US" sz="1600" dirty="0"/>
                        <a:t>University of Minnesota-Twin Cities</a:t>
                      </a:r>
                    </a:p>
                  </a:txBody>
                  <a:tcPr marL="187841" marR="187841"/>
                </a:tc>
                <a:tc>
                  <a:txBody>
                    <a:bodyPr/>
                    <a:lstStyle/>
                    <a:p>
                      <a:pPr algn="r"/>
                      <a:r>
                        <a:rPr lang="en-US" sz="1600" dirty="0" smtClean="0"/>
                        <a:t>34,870</a:t>
                      </a:r>
                      <a:endParaRPr lang="en-US" sz="1600" dirty="0"/>
                    </a:p>
                  </a:txBody>
                  <a:tcPr marL="187841" marR="187841"/>
                </a:tc>
                <a:extLst>
                  <a:ext uri="{0D108BD9-81ED-4DB2-BD59-A6C34878D82A}">
                    <a16:rowId xmlns:a16="http://schemas.microsoft.com/office/drawing/2014/main" val="366425159"/>
                  </a:ext>
                </a:extLst>
              </a:tr>
              <a:tr h="370840">
                <a:tc>
                  <a:txBody>
                    <a:bodyPr/>
                    <a:lstStyle/>
                    <a:p>
                      <a:r>
                        <a:rPr lang="en-US" sz="1600" dirty="0"/>
                        <a:t>2-Year Public</a:t>
                      </a:r>
                    </a:p>
                  </a:txBody>
                  <a:tcPr marL="187841" marR="187841"/>
                </a:tc>
                <a:tc>
                  <a:txBody>
                    <a:bodyPr/>
                    <a:lstStyle/>
                    <a:p>
                      <a:pPr algn="r"/>
                      <a:r>
                        <a:rPr lang="en-US" sz="1600" dirty="0"/>
                        <a:t>910</a:t>
                      </a:r>
                    </a:p>
                  </a:txBody>
                  <a:tcPr marL="187841" marR="187841"/>
                </a:tc>
                <a:tc>
                  <a:txBody>
                    <a:bodyPr/>
                    <a:lstStyle/>
                    <a:p>
                      <a:pPr algn="r"/>
                      <a:r>
                        <a:rPr lang="en-US" sz="1600" dirty="0"/>
                        <a:t>31</a:t>
                      </a:r>
                    </a:p>
                  </a:txBody>
                  <a:tcPr marL="187841" marR="187841"/>
                </a:tc>
                <a:tc>
                  <a:txBody>
                    <a:bodyPr/>
                    <a:lstStyle/>
                    <a:p>
                      <a:pPr algn="l"/>
                      <a:r>
                        <a:rPr lang="en-US" sz="1600" dirty="0"/>
                        <a:t>Minneapolis Community and Technical College</a:t>
                      </a:r>
                    </a:p>
                  </a:txBody>
                  <a:tcPr marL="187841" marR="187841"/>
                </a:tc>
                <a:tc>
                  <a:txBody>
                    <a:bodyPr/>
                    <a:lstStyle/>
                    <a:p>
                      <a:pPr algn="r"/>
                      <a:r>
                        <a:rPr lang="en-US" sz="1600" dirty="0" smtClean="0"/>
                        <a:t>7,982</a:t>
                      </a:r>
                      <a:endParaRPr lang="en-US" sz="1600" dirty="0"/>
                    </a:p>
                  </a:txBody>
                  <a:tcPr marL="187841" marR="187841"/>
                </a:tc>
                <a:extLst>
                  <a:ext uri="{0D108BD9-81ED-4DB2-BD59-A6C34878D82A}">
                    <a16:rowId xmlns:a16="http://schemas.microsoft.com/office/drawing/2014/main" val="2814945160"/>
                  </a:ext>
                </a:extLst>
              </a:tr>
              <a:tr h="370840">
                <a:tc>
                  <a:txBody>
                    <a:bodyPr/>
                    <a:lstStyle/>
                    <a:p>
                      <a:r>
                        <a:rPr lang="en-US" sz="1600" dirty="0"/>
                        <a:t>4-Year Private Nonprofit</a:t>
                      </a:r>
                    </a:p>
                  </a:txBody>
                  <a:tcPr marL="187841" marR="187841"/>
                </a:tc>
                <a:tc>
                  <a:txBody>
                    <a:bodyPr/>
                    <a:lstStyle/>
                    <a:p>
                      <a:pPr algn="r"/>
                      <a:r>
                        <a:rPr lang="en-US" sz="1600" dirty="0"/>
                        <a:t>1,594</a:t>
                      </a:r>
                    </a:p>
                  </a:txBody>
                  <a:tcPr marL="187841" marR="187841"/>
                </a:tc>
                <a:tc>
                  <a:txBody>
                    <a:bodyPr/>
                    <a:lstStyle/>
                    <a:p>
                      <a:pPr algn="r"/>
                      <a:r>
                        <a:rPr lang="en-US" sz="1600" dirty="0"/>
                        <a:t>35</a:t>
                      </a:r>
                    </a:p>
                  </a:txBody>
                  <a:tcPr marL="187841" marR="187841"/>
                </a:tc>
                <a:tc>
                  <a:txBody>
                    <a:bodyPr/>
                    <a:lstStyle/>
                    <a:p>
                      <a:pPr algn="l"/>
                      <a:r>
                        <a:rPr lang="en-US" sz="1600" dirty="0"/>
                        <a:t>University of St Thomas</a:t>
                      </a:r>
                    </a:p>
                  </a:txBody>
                  <a:tcPr marL="187841" marR="187841"/>
                </a:tc>
                <a:tc>
                  <a:txBody>
                    <a:bodyPr/>
                    <a:lstStyle/>
                    <a:p>
                      <a:pPr algn="r"/>
                      <a:r>
                        <a:rPr lang="en-US" sz="1600" dirty="0" smtClean="0"/>
                        <a:t>6,048</a:t>
                      </a:r>
                      <a:endParaRPr lang="en-US" sz="1600" dirty="0"/>
                    </a:p>
                  </a:txBody>
                  <a:tcPr marL="187841" marR="187841"/>
                </a:tc>
                <a:extLst>
                  <a:ext uri="{0D108BD9-81ED-4DB2-BD59-A6C34878D82A}">
                    <a16:rowId xmlns:a16="http://schemas.microsoft.com/office/drawing/2014/main" val="656836101"/>
                  </a:ext>
                </a:extLst>
              </a:tr>
              <a:tr h="370840">
                <a:tc>
                  <a:txBody>
                    <a:bodyPr/>
                    <a:lstStyle/>
                    <a:p>
                      <a:r>
                        <a:rPr lang="en-US" sz="1600" dirty="0"/>
                        <a:t>2-Year Private Nonprofit</a:t>
                      </a:r>
                    </a:p>
                  </a:txBody>
                  <a:tcPr marL="187841" marR="187841"/>
                </a:tc>
                <a:tc>
                  <a:txBody>
                    <a:bodyPr/>
                    <a:lstStyle/>
                    <a:p>
                      <a:pPr algn="r"/>
                      <a:r>
                        <a:rPr lang="en-US" sz="1600" dirty="0"/>
                        <a:t>107</a:t>
                      </a:r>
                    </a:p>
                  </a:txBody>
                  <a:tcPr marL="187841" marR="187841"/>
                </a:tc>
                <a:tc>
                  <a:txBody>
                    <a:bodyPr/>
                    <a:lstStyle/>
                    <a:p>
                      <a:pPr algn="r"/>
                      <a:r>
                        <a:rPr lang="en-US" sz="1600" dirty="0"/>
                        <a:t>1</a:t>
                      </a:r>
                    </a:p>
                  </a:txBody>
                  <a:tcPr marL="187841" marR="187841"/>
                </a:tc>
                <a:tc>
                  <a:txBody>
                    <a:bodyPr/>
                    <a:lstStyle/>
                    <a:p>
                      <a:pPr algn="l"/>
                      <a:r>
                        <a:rPr lang="en-US" sz="1600" dirty="0"/>
                        <a:t>White Earth Tribal and Community College</a:t>
                      </a:r>
                    </a:p>
                  </a:txBody>
                  <a:tcPr marL="187841" marR="187841"/>
                </a:tc>
                <a:tc>
                  <a:txBody>
                    <a:bodyPr/>
                    <a:lstStyle/>
                    <a:p>
                      <a:pPr algn="r"/>
                      <a:r>
                        <a:rPr lang="en-US" sz="1600" dirty="0" smtClean="0"/>
                        <a:t>77</a:t>
                      </a:r>
                      <a:endParaRPr lang="en-US" sz="1600" dirty="0"/>
                    </a:p>
                  </a:txBody>
                  <a:tcPr marL="187841" marR="187841"/>
                </a:tc>
                <a:extLst>
                  <a:ext uri="{0D108BD9-81ED-4DB2-BD59-A6C34878D82A}">
                    <a16:rowId xmlns:a16="http://schemas.microsoft.com/office/drawing/2014/main" val="772466444"/>
                  </a:ext>
                </a:extLst>
              </a:tr>
              <a:tr h="370840">
                <a:tc>
                  <a:txBody>
                    <a:bodyPr/>
                    <a:lstStyle/>
                    <a:p>
                      <a:r>
                        <a:rPr lang="en-US" sz="1600" dirty="0"/>
                        <a:t>4-Year Private For-profit</a:t>
                      </a:r>
                    </a:p>
                  </a:txBody>
                  <a:tcPr marL="187841" marR="187841"/>
                </a:tc>
                <a:tc>
                  <a:txBody>
                    <a:bodyPr/>
                    <a:lstStyle/>
                    <a:p>
                      <a:pPr algn="r"/>
                      <a:r>
                        <a:rPr lang="en-US" sz="1600" dirty="0"/>
                        <a:t>562</a:t>
                      </a:r>
                    </a:p>
                  </a:txBody>
                  <a:tcPr marL="187841" marR="187841"/>
                </a:tc>
                <a:tc>
                  <a:txBody>
                    <a:bodyPr/>
                    <a:lstStyle/>
                    <a:p>
                      <a:pPr algn="r"/>
                      <a:r>
                        <a:rPr lang="en-US" sz="1600" dirty="0"/>
                        <a:t>34</a:t>
                      </a:r>
                    </a:p>
                  </a:txBody>
                  <a:tcPr marL="187841" marR="187841"/>
                </a:tc>
                <a:tc>
                  <a:txBody>
                    <a:bodyPr/>
                    <a:lstStyle/>
                    <a:p>
                      <a:pPr algn="l"/>
                      <a:r>
                        <a:rPr lang="en-US" sz="1600" dirty="0"/>
                        <a:t>Capella University</a:t>
                      </a:r>
                    </a:p>
                  </a:txBody>
                  <a:tcPr marL="187841" marR="187841"/>
                </a:tc>
                <a:tc>
                  <a:txBody>
                    <a:bodyPr/>
                    <a:lstStyle/>
                    <a:p>
                      <a:pPr algn="r"/>
                      <a:r>
                        <a:rPr lang="en-US" sz="1600" dirty="0"/>
                        <a:t>9,393</a:t>
                      </a:r>
                    </a:p>
                  </a:txBody>
                  <a:tcPr marL="187841" marR="187841"/>
                </a:tc>
                <a:extLst>
                  <a:ext uri="{0D108BD9-81ED-4DB2-BD59-A6C34878D82A}">
                    <a16:rowId xmlns:a16="http://schemas.microsoft.com/office/drawing/2014/main" val="2812417377"/>
                  </a:ext>
                </a:extLst>
              </a:tr>
              <a:tr h="370840">
                <a:tc>
                  <a:txBody>
                    <a:bodyPr/>
                    <a:lstStyle/>
                    <a:p>
                      <a:r>
                        <a:rPr lang="en-US" sz="1600" b="0" dirty="0"/>
                        <a:t>2-Year Private For-profit</a:t>
                      </a:r>
                    </a:p>
                  </a:txBody>
                  <a:tcPr marL="187841" marR="187841"/>
                </a:tc>
                <a:tc>
                  <a:txBody>
                    <a:bodyPr/>
                    <a:lstStyle/>
                    <a:p>
                      <a:pPr algn="r"/>
                      <a:r>
                        <a:rPr lang="en-US" sz="1600" b="0" dirty="0"/>
                        <a:t>700</a:t>
                      </a:r>
                    </a:p>
                  </a:txBody>
                  <a:tcPr marL="187841" marR="187841"/>
                </a:tc>
                <a:tc>
                  <a:txBody>
                    <a:bodyPr/>
                    <a:lstStyle/>
                    <a:p>
                      <a:pPr algn="r"/>
                      <a:r>
                        <a:rPr lang="en-US" sz="1600" b="0" dirty="0"/>
                        <a:t>2</a:t>
                      </a:r>
                    </a:p>
                  </a:txBody>
                  <a:tcPr marL="187841" marR="187841"/>
                </a:tc>
                <a:tc>
                  <a:txBody>
                    <a:bodyPr/>
                    <a:lstStyle/>
                    <a:p>
                      <a:pPr algn="l"/>
                      <a:r>
                        <a:rPr lang="en-US" sz="1600" b="0" dirty="0" smtClean="0"/>
                        <a:t>Le Cordon Bleu College of Culinary Arts</a:t>
                      </a:r>
                      <a:endParaRPr lang="en-US" sz="1600" b="0" dirty="0"/>
                    </a:p>
                  </a:txBody>
                  <a:tcPr marL="187841" marR="187841"/>
                </a:tc>
                <a:tc>
                  <a:txBody>
                    <a:bodyPr/>
                    <a:lstStyle/>
                    <a:p>
                      <a:pPr algn="r"/>
                      <a:r>
                        <a:rPr lang="en-US" sz="1600" b="0" dirty="0" smtClean="0"/>
                        <a:t>156</a:t>
                      </a:r>
                      <a:endParaRPr lang="en-US" sz="1600" b="0" dirty="0"/>
                    </a:p>
                  </a:txBody>
                  <a:tcPr marL="187841" marR="187841"/>
                </a:tc>
                <a:extLst>
                  <a:ext uri="{0D108BD9-81ED-4DB2-BD59-A6C34878D82A}">
                    <a16:rowId xmlns:a16="http://schemas.microsoft.com/office/drawing/2014/main" val="1437502136"/>
                  </a:ext>
                </a:extLst>
              </a:tr>
              <a:tr h="370840">
                <a:tc>
                  <a:txBody>
                    <a:bodyPr/>
                    <a:lstStyle/>
                    <a:p>
                      <a:r>
                        <a:rPr lang="en-US" sz="1600" b="1" dirty="0"/>
                        <a:t>Total</a:t>
                      </a:r>
                    </a:p>
                  </a:txBody>
                  <a:tcPr marL="187841" marR="187841"/>
                </a:tc>
                <a:tc>
                  <a:txBody>
                    <a:bodyPr/>
                    <a:lstStyle/>
                    <a:p>
                      <a:pPr algn="r"/>
                      <a:r>
                        <a:rPr lang="en-US" b="1" dirty="0"/>
                        <a:t>4,583</a:t>
                      </a:r>
                    </a:p>
                  </a:txBody>
                  <a:tcPr marL="187841" marR="187841"/>
                </a:tc>
                <a:tc>
                  <a:txBody>
                    <a:bodyPr/>
                    <a:lstStyle/>
                    <a:p>
                      <a:pPr algn="r"/>
                      <a:r>
                        <a:rPr lang="en-US" b="1" dirty="0"/>
                        <a:t>115</a:t>
                      </a:r>
                    </a:p>
                  </a:txBody>
                  <a:tcPr marL="187841" marR="187841"/>
                </a:tc>
                <a:tc>
                  <a:txBody>
                    <a:bodyPr/>
                    <a:lstStyle/>
                    <a:p>
                      <a:pPr algn="r"/>
                      <a:endParaRPr lang="en-US" b="1" dirty="0"/>
                    </a:p>
                  </a:txBody>
                  <a:tcPr marL="187841" marR="187841"/>
                </a:tc>
                <a:tc>
                  <a:txBody>
                    <a:bodyPr/>
                    <a:lstStyle/>
                    <a:p>
                      <a:pPr algn="r"/>
                      <a:endParaRPr lang="en-US" b="1" dirty="0"/>
                    </a:p>
                  </a:txBody>
                  <a:tcPr marL="187841" marR="187841"/>
                </a:tc>
                <a:extLst>
                  <a:ext uri="{0D108BD9-81ED-4DB2-BD59-A6C34878D82A}">
                    <a16:rowId xmlns:a16="http://schemas.microsoft.com/office/drawing/2014/main" val="2744461227"/>
                  </a:ext>
                </a:extLst>
              </a:tr>
            </a:tbl>
          </a:graphicData>
        </a:graphic>
      </p:graphicFrame>
    </p:spTree>
    <p:extLst>
      <p:ext uri="{BB962C8B-B14F-4D97-AF65-F5344CB8AC3E}">
        <p14:creationId xmlns:p14="http://schemas.microsoft.com/office/powerpoint/2010/main" val="56135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7F87-157A-4C0E-9F57-E0DF7AF69AF8}"/>
              </a:ext>
            </a:extLst>
          </p:cNvPr>
          <p:cNvSpPr>
            <a:spLocks noGrp="1"/>
          </p:cNvSpPr>
          <p:nvPr>
            <p:ph type="title"/>
          </p:nvPr>
        </p:nvSpPr>
        <p:spPr/>
        <p:txBody>
          <a:bodyPr/>
          <a:lstStyle/>
          <a:p>
            <a:r>
              <a:rPr lang="en-US" dirty="0"/>
              <a:t>Student Dependent if “no” to all of the following questions</a:t>
            </a:r>
            <a:endParaRPr lang="en-US" sz="2000" dirty="0"/>
          </a:p>
        </p:txBody>
      </p:sp>
      <p:sp>
        <p:nvSpPr>
          <p:cNvPr id="3" name="Content Placeholder 2">
            <a:extLst>
              <a:ext uri="{FF2B5EF4-FFF2-40B4-BE49-F238E27FC236}">
                <a16:creationId xmlns:a16="http://schemas.microsoft.com/office/drawing/2014/main" id="{E3D64E8E-3800-4037-A34F-09077640E0C7}"/>
              </a:ext>
            </a:extLst>
          </p:cNvPr>
          <p:cNvSpPr>
            <a:spLocks noGrp="1"/>
          </p:cNvSpPr>
          <p:nvPr>
            <p:ph sz="half" idx="1"/>
          </p:nvPr>
        </p:nvSpPr>
        <p:spPr>
          <a:xfrm>
            <a:off x="300252" y="2160588"/>
            <a:ext cx="4789718" cy="4335745"/>
          </a:xfrm>
        </p:spPr>
        <p:txBody>
          <a:bodyPr>
            <a:noAutofit/>
          </a:bodyPr>
          <a:lstStyle/>
          <a:p>
            <a:pPr>
              <a:buFont typeface="+mj-lt"/>
              <a:buAutoNum type="arabicPeriod"/>
            </a:pPr>
            <a:r>
              <a:rPr lang="en-US" sz="1600" u="sng" dirty="0"/>
              <a:t>Age 24+.</a:t>
            </a:r>
            <a:r>
              <a:rPr lang="en-US" sz="1600" dirty="0"/>
              <a:t>  </a:t>
            </a:r>
            <a:r>
              <a:rPr lang="en-US" sz="1400" dirty="0"/>
              <a:t>Born before January 1, </a:t>
            </a:r>
            <a:r>
              <a:rPr lang="en-US" sz="1400" dirty="0" smtClean="0"/>
              <a:t>1996?</a:t>
            </a:r>
            <a:endParaRPr lang="en-US" sz="1400" dirty="0"/>
          </a:p>
          <a:p>
            <a:pPr>
              <a:buFont typeface="+mj-lt"/>
              <a:buAutoNum type="arabicPeriod"/>
            </a:pPr>
            <a:r>
              <a:rPr lang="en-US" sz="1600" u="sng" dirty="0"/>
              <a:t>Married</a:t>
            </a:r>
            <a:r>
              <a:rPr lang="en-US" sz="1400" u="sng" dirty="0"/>
              <a:t>.</a:t>
            </a:r>
            <a:r>
              <a:rPr lang="en-US" sz="1400" dirty="0"/>
              <a:t>  Married as of today?</a:t>
            </a:r>
          </a:p>
          <a:p>
            <a:pPr>
              <a:buFont typeface="+mj-lt"/>
              <a:buAutoNum type="arabicPeriod"/>
            </a:pPr>
            <a:r>
              <a:rPr lang="en-US" sz="1600" u="sng" dirty="0"/>
              <a:t>Graduate Student</a:t>
            </a:r>
            <a:r>
              <a:rPr lang="en-US" sz="1400" u="sng" dirty="0"/>
              <a:t>.</a:t>
            </a:r>
            <a:r>
              <a:rPr lang="en-US" sz="1400" dirty="0"/>
              <a:t>  </a:t>
            </a:r>
            <a:r>
              <a:rPr lang="en-US" sz="1200" dirty="0"/>
              <a:t>Working on master’s or doctorate program at beginning of </a:t>
            </a:r>
            <a:r>
              <a:rPr lang="en-US" sz="1200" dirty="0" smtClean="0"/>
              <a:t>2019-2020 </a:t>
            </a:r>
            <a:r>
              <a:rPr lang="en-US" sz="1200" dirty="0"/>
              <a:t>school year?</a:t>
            </a:r>
          </a:p>
          <a:p>
            <a:pPr>
              <a:buFont typeface="+mj-lt"/>
              <a:buAutoNum type="arabicPeriod"/>
            </a:pPr>
            <a:r>
              <a:rPr lang="en-US" sz="1600" u="sng" dirty="0"/>
              <a:t>Military.</a:t>
            </a:r>
            <a:r>
              <a:rPr lang="en-US" sz="1600" dirty="0"/>
              <a:t>  </a:t>
            </a:r>
            <a:r>
              <a:rPr lang="en-US" sz="1200" dirty="0"/>
              <a:t>Currently active duty U.S. Armed Forces (other than training)</a:t>
            </a:r>
          </a:p>
          <a:p>
            <a:pPr>
              <a:buFont typeface="+mj-lt"/>
              <a:buAutoNum type="arabicPeriod"/>
            </a:pPr>
            <a:r>
              <a:rPr lang="en-US" sz="1600" u="sng" dirty="0"/>
              <a:t>Veteran</a:t>
            </a:r>
            <a:r>
              <a:rPr lang="en-US" sz="1600" dirty="0"/>
              <a:t>.  </a:t>
            </a:r>
            <a:r>
              <a:rPr lang="en-US" sz="1200" dirty="0"/>
              <a:t>Veteran of U.S. Armed Forces</a:t>
            </a:r>
          </a:p>
          <a:p>
            <a:pPr>
              <a:buFont typeface="+mj-lt"/>
              <a:buAutoNum type="arabicPeriod"/>
            </a:pPr>
            <a:r>
              <a:rPr lang="en-US" sz="1600" u="sng" dirty="0"/>
              <a:t>Parent</a:t>
            </a:r>
            <a:r>
              <a:rPr lang="en-US" sz="1400" u="sng" dirty="0"/>
              <a:t>.</a:t>
            </a:r>
            <a:r>
              <a:rPr lang="en-US" sz="1400" dirty="0"/>
              <a:t>  </a:t>
            </a:r>
            <a:r>
              <a:rPr lang="en-US" sz="1200" dirty="0"/>
              <a:t>Have (or will have) children who will receive more than half of their support from student between July 1, </a:t>
            </a:r>
            <a:r>
              <a:rPr lang="en-US" sz="1200" dirty="0" smtClean="0"/>
              <a:t>2018 </a:t>
            </a:r>
            <a:r>
              <a:rPr lang="en-US" sz="1200" dirty="0"/>
              <a:t>and June 30, </a:t>
            </a:r>
            <a:r>
              <a:rPr lang="en-US" sz="1200" dirty="0" smtClean="0"/>
              <a:t>2020? </a:t>
            </a:r>
            <a:endParaRPr lang="en-US" sz="1400" dirty="0"/>
          </a:p>
          <a:p>
            <a:pPr>
              <a:buFont typeface="+mj-lt"/>
              <a:buAutoNum type="arabicPeriod"/>
            </a:pPr>
            <a:r>
              <a:rPr lang="en-US" sz="1600" u="sng" dirty="0"/>
              <a:t>Orphan/Ward of Court.</a:t>
            </a:r>
            <a:r>
              <a:rPr lang="en-US" sz="1600" dirty="0"/>
              <a:t>  </a:t>
            </a:r>
            <a:r>
              <a:rPr lang="en-US" sz="1200" dirty="0"/>
              <a:t>At any time since you turned age 13, were both your parents deceased, were you in foster care or were you a dependent or ward of the court? </a:t>
            </a:r>
            <a:endParaRPr lang="en-US" sz="1200" dirty="0" smtClean="0"/>
          </a:p>
          <a:p>
            <a:pPr>
              <a:buFont typeface="+mj-lt"/>
              <a:buAutoNum type="arabicPeriod"/>
            </a:pPr>
            <a:r>
              <a:rPr lang="en-US" sz="1600" u="sng" dirty="0"/>
              <a:t>Other Dependents</a:t>
            </a:r>
            <a:r>
              <a:rPr lang="en-US" sz="1600" dirty="0"/>
              <a:t>. </a:t>
            </a:r>
            <a:r>
              <a:rPr lang="en-US" sz="1200" dirty="0" smtClean="0"/>
              <a:t>Do you have dependents (other than your children or spouse) who live with you and who receive more than half of their support from you, now and through June 30, </a:t>
            </a:r>
            <a:r>
              <a:rPr lang="en-US" sz="1200" dirty="0"/>
              <a:t>2020? </a:t>
            </a:r>
          </a:p>
          <a:p>
            <a:pPr>
              <a:buFont typeface="+mj-lt"/>
              <a:buAutoNum type="arabicPeriod"/>
            </a:pPr>
            <a:endParaRPr lang="en-US" sz="1400" dirty="0"/>
          </a:p>
        </p:txBody>
      </p:sp>
      <p:sp>
        <p:nvSpPr>
          <p:cNvPr id="4" name="Content Placeholder 3">
            <a:extLst>
              <a:ext uri="{FF2B5EF4-FFF2-40B4-BE49-F238E27FC236}">
                <a16:creationId xmlns:a16="http://schemas.microsoft.com/office/drawing/2014/main" id="{4CE51B76-4EB0-42E6-9DE3-60C0931241F8}"/>
              </a:ext>
            </a:extLst>
          </p:cNvPr>
          <p:cNvSpPr>
            <a:spLocks noGrp="1"/>
          </p:cNvSpPr>
          <p:nvPr>
            <p:ph sz="half" idx="2"/>
          </p:nvPr>
        </p:nvSpPr>
        <p:spPr>
          <a:xfrm>
            <a:off x="5089970" y="2160589"/>
            <a:ext cx="5295976" cy="4335743"/>
          </a:xfrm>
        </p:spPr>
        <p:txBody>
          <a:bodyPr>
            <a:noAutofit/>
          </a:bodyPr>
          <a:lstStyle/>
          <a:p>
            <a:pPr>
              <a:buFont typeface="+mj-lt"/>
              <a:buAutoNum type="arabicPeriod" startAt="9"/>
            </a:pPr>
            <a:r>
              <a:rPr lang="en-US" sz="1600" u="sng" dirty="0"/>
              <a:t>Legally emancipated minor.  </a:t>
            </a:r>
            <a:r>
              <a:rPr lang="en-US" sz="1200" dirty="0"/>
              <a:t>As determined by a court in your state of legal residence, are you or were you an emancipated minor? </a:t>
            </a:r>
          </a:p>
          <a:p>
            <a:pPr>
              <a:buFont typeface="+mj-lt"/>
              <a:buAutoNum type="arabicPeriod" startAt="9"/>
            </a:pPr>
            <a:r>
              <a:rPr lang="en-US" sz="1600" u="sng" dirty="0" smtClean="0"/>
              <a:t>Legal </a:t>
            </a:r>
            <a:r>
              <a:rPr lang="en-US" sz="1600" u="sng" dirty="0"/>
              <a:t>Guardianship</a:t>
            </a:r>
            <a:r>
              <a:rPr lang="en-US" sz="1600" dirty="0"/>
              <a:t>.  </a:t>
            </a:r>
            <a:r>
              <a:rPr lang="en-US" sz="1200" dirty="0"/>
              <a:t>Does someone other than your parent or stepparent have legal guardianship of you, as determined by a court in your state of legal residence?</a:t>
            </a:r>
            <a:r>
              <a:rPr lang="en-US" sz="1200" b="1" dirty="0"/>
              <a:t> </a:t>
            </a:r>
            <a:endParaRPr lang="en-US" sz="1200" dirty="0"/>
          </a:p>
          <a:p>
            <a:pPr>
              <a:buFont typeface="+mj-lt"/>
              <a:buAutoNum type="arabicPeriod" startAt="9"/>
            </a:pPr>
            <a:r>
              <a:rPr lang="en-US" sz="1600" u="sng" dirty="0"/>
              <a:t>Homeless.</a:t>
            </a:r>
            <a:r>
              <a:rPr lang="en-US" sz="1600" dirty="0"/>
              <a:t>  </a:t>
            </a:r>
            <a:r>
              <a:rPr lang="en-US" sz="1200" dirty="0"/>
              <a:t>At any time on or after July 1, </a:t>
            </a:r>
            <a:r>
              <a:rPr lang="en-US" sz="1200" dirty="0" smtClean="0"/>
              <a:t>2018, </a:t>
            </a:r>
            <a:r>
              <a:rPr lang="en-US" sz="1200" dirty="0"/>
              <a:t>did your high school or school district homeless liaison determine that you were an unaccompanied youth who was homeless or were self-supporting and at risk of being homeless? </a:t>
            </a:r>
          </a:p>
          <a:p>
            <a:pPr>
              <a:buFont typeface="+mj-lt"/>
              <a:buAutoNum type="arabicPeriod" startAt="9"/>
            </a:pPr>
            <a:r>
              <a:rPr lang="en-US" sz="1600" u="sng" dirty="0"/>
              <a:t>Unaccompanied Youth.</a:t>
            </a:r>
            <a:r>
              <a:rPr lang="en-US" sz="1600" dirty="0"/>
              <a:t>  </a:t>
            </a:r>
            <a:r>
              <a:rPr lang="en-US" sz="1200" dirty="0"/>
              <a:t>At any time on or after July 1, </a:t>
            </a:r>
            <a:r>
              <a:rPr lang="en-US" sz="1200" dirty="0" smtClean="0"/>
              <a:t>2018, </a:t>
            </a:r>
            <a:r>
              <a:rPr lang="en-US" sz="1200" dirty="0"/>
              <a:t>did the director of an emergency shelter or transitional housing program funded by the U.S. Department of Housing and Urban Development determine that you were an unaccompanied youth who was homeless or were self-supporting and at risk of being homeless? </a:t>
            </a:r>
          </a:p>
          <a:p>
            <a:pPr>
              <a:buFont typeface="+mj-lt"/>
              <a:buAutoNum type="arabicPeriod" startAt="9"/>
            </a:pPr>
            <a:r>
              <a:rPr lang="en-US" sz="1600" u="sng" dirty="0"/>
              <a:t>Unaccompanied Youth. </a:t>
            </a:r>
            <a:r>
              <a:rPr lang="en-US" sz="1200" dirty="0"/>
              <a:t>At any time on or after July 1, </a:t>
            </a:r>
            <a:r>
              <a:rPr lang="en-US" sz="1200" dirty="0" smtClean="0"/>
              <a:t>2018, </a:t>
            </a:r>
            <a:r>
              <a:rPr lang="en-US" sz="1200" dirty="0"/>
              <a:t>did the director of a runaway or homeless youth basic center or transitional living program determine that you were an unaccompanied youth who was homeless or were self-supporting and at risk of being homeless?</a:t>
            </a:r>
            <a:endParaRPr lang="en-US" sz="1400" dirty="0"/>
          </a:p>
        </p:txBody>
      </p:sp>
      <p:sp>
        <p:nvSpPr>
          <p:cNvPr id="5" name="Rectangle 4"/>
          <p:cNvSpPr/>
          <p:nvPr/>
        </p:nvSpPr>
        <p:spPr>
          <a:xfrm>
            <a:off x="9933502" y="6127000"/>
            <a:ext cx="2085443" cy="369332"/>
          </a:xfrm>
          <a:prstGeom prst="rect">
            <a:avLst/>
          </a:prstGeom>
        </p:spPr>
        <p:txBody>
          <a:bodyPr wrap="none">
            <a:spAutoFit/>
          </a:bodyPr>
          <a:lstStyle/>
          <a:p>
            <a:r>
              <a:rPr lang="en-US" dirty="0" smtClean="0"/>
              <a:t>(2019-2020 </a:t>
            </a:r>
            <a:r>
              <a:rPr lang="en-US" dirty="0"/>
              <a:t>FAFSA)</a:t>
            </a:r>
          </a:p>
        </p:txBody>
      </p:sp>
    </p:spTree>
    <p:extLst>
      <p:ext uri="{BB962C8B-B14F-4D97-AF65-F5344CB8AC3E}">
        <p14:creationId xmlns:p14="http://schemas.microsoft.com/office/powerpoint/2010/main" val="32069628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79614" y="301625"/>
            <a:ext cx="6478587" cy="914400"/>
          </a:xfrm>
        </p:spPr>
        <p:txBody>
          <a:bodyPr>
            <a:normAutofit/>
          </a:bodyPr>
          <a:lstStyle/>
          <a:p>
            <a:r>
              <a:rPr lang="en-US" altLang="en-US" b="1" dirty="0"/>
              <a:t>Parents’ Info on FAFSA</a:t>
            </a:r>
          </a:p>
        </p:txBody>
      </p:sp>
      <p:sp>
        <p:nvSpPr>
          <p:cNvPr id="3" name="Content Placeholder 2"/>
          <p:cNvSpPr>
            <a:spLocks noGrp="1"/>
          </p:cNvSpPr>
          <p:nvPr>
            <p:ph idx="1"/>
          </p:nvPr>
        </p:nvSpPr>
        <p:spPr>
          <a:xfrm>
            <a:off x="2057400" y="1600200"/>
            <a:ext cx="8005762" cy="4800600"/>
          </a:xfrm>
        </p:spPr>
        <p:txBody>
          <a:bodyPr>
            <a:normAutofit/>
          </a:bodyPr>
          <a:lstStyle/>
          <a:p>
            <a:pPr marL="0" indent="0">
              <a:buNone/>
              <a:defRPr/>
            </a:pPr>
            <a:r>
              <a:rPr lang="en-US" sz="2400" b="1" u="sng" dirty="0"/>
              <a:t>Parents unmarried but living together</a:t>
            </a:r>
          </a:p>
          <a:p>
            <a:pPr>
              <a:defRPr/>
            </a:pPr>
            <a:r>
              <a:rPr lang="en-US" sz="2400" dirty="0"/>
              <a:t>Beginning with 2014-2015, Dependent student will report information about both legal (biological or adoptive) parents if the parents are living together, </a:t>
            </a:r>
            <a:r>
              <a:rPr lang="en-US" sz="2400" u="sng" dirty="0"/>
              <a:t>regardless of the parents’ marital status or gender</a:t>
            </a:r>
          </a:p>
          <a:p>
            <a:pPr lvl="1">
              <a:defRPr/>
            </a:pPr>
            <a:r>
              <a:rPr lang="en-US" sz="2200" dirty="0"/>
              <a:t>Previously, student only reported information about one parent (typically, custodial parent) if not married</a:t>
            </a:r>
          </a:p>
          <a:p>
            <a:pPr>
              <a:defRPr/>
            </a:pPr>
            <a:endParaRPr lang="en-US" sz="2400" dirty="0"/>
          </a:p>
          <a:p>
            <a:pPr>
              <a:defRPr/>
            </a:pPr>
            <a:r>
              <a:rPr lang="en-US" sz="2400" dirty="0"/>
              <a:t>New response added to parents’ marital status – ‘Unmarried and both parents living together’</a:t>
            </a:r>
          </a:p>
        </p:txBody>
      </p:sp>
    </p:spTree>
    <p:extLst>
      <p:ext uri="{BB962C8B-B14F-4D97-AF65-F5344CB8AC3E}">
        <p14:creationId xmlns:p14="http://schemas.microsoft.com/office/powerpoint/2010/main" val="639027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874246" y="609600"/>
            <a:ext cx="6707187" cy="914400"/>
          </a:xfrm>
        </p:spPr>
        <p:txBody>
          <a:bodyPr>
            <a:normAutofit fontScale="90000"/>
          </a:bodyPr>
          <a:lstStyle/>
          <a:p>
            <a:pPr eaLnBrk="1" hangingPunct="1"/>
            <a:r>
              <a:rPr lang="en-US" b="1" dirty="0"/>
              <a:t>Providing Parents’ Information on FAFSA</a:t>
            </a:r>
          </a:p>
        </p:txBody>
      </p:sp>
      <p:sp>
        <p:nvSpPr>
          <p:cNvPr id="80899" name="Rectangle 3"/>
          <p:cNvSpPr>
            <a:spLocks noGrp="1" noChangeArrowheads="1"/>
          </p:cNvSpPr>
          <p:nvPr>
            <p:ph idx="1"/>
          </p:nvPr>
        </p:nvSpPr>
        <p:spPr>
          <a:xfrm>
            <a:off x="3352800" y="1600200"/>
            <a:ext cx="6248400" cy="5029200"/>
          </a:xfrm>
        </p:spPr>
        <p:txBody>
          <a:bodyPr>
            <a:normAutofit fontScale="92500" lnSpcReduction="20000"/>
          </a:bodyPr>
          <a:lstStyle/>
          <a:p>
            <a:pPr eaLnBrk="1" hangingPunct="1"/>
            <a:r>
              <a:rPr lang="en-US" sz="2400" b="1" u="sng" dirty="0"/>
              <a:t>Married</a:t>
            </a:r>
            <a:r>
              <a:rPr lang="en-US" sz="2400" dirty="0"/>
              <a:t>.  If biological/adoptive parents married, report information for both parents</a:t>
            </a:r>
          </a:p>
          <a:p>
            <a:pPr eaLnBrk="1" hangingPunct="1"/>
            <a:r>
              <a:rPr lang="en-US" sz="2400" b="1" u="sng" dirty="0"/>
              <a:t>Divorced or Separated</a:t>
            </a:r>
            <a:r>
              <a:rPr lang="en-US" sz="2400" dirty="0"/>
              <a:t>.  If biological/ adoptive parents are divorced or separated, provide information for parent:</a:t>
            </a:r>
          </a:p>
          <a:p>
            <a:pPr lvl="1" eaLnBrk="1" hangingPunct="1"/>
            <a:r>
              <a:rPr lang="en-US" sz="2000" dirty="0"/>
              <a:t>Student lived with the most in last year</a:t>
            </a:r>
          </a:p>
          <a:p>
            <a:pPr lvl="1" eaLnBrk="1" hangingPunct="1"/>
            <a:r>
              <a:rPr lang="en-US" sz="2000" dirty="0"/>
              <a:t>Or, if lived equal periods with each parent, parent who provided the most financial support in last year or most recent year support provided</a:t>
            </a:r>
          </a:p>
          <a:p>
            <a:pPr lvl="2" eaLnBrk="1" hangingPunct="1"/>
            <a:r>
              <a:rPr lang="en-US" sz="1900" dirty="0">
                <a:solidFill>
                  <a:schemeClr val="tx1"/>
                </a:solidFill>
              </a:rPr>
              <a:t>If that parent remarried, include stepparent’s information, even if stepparent did not adopt student</a:t>
            </a:r>
          </a:p>
          <a:p>
            <a:pPr lvl="1" eaLnBrk="1" hangingPunct="1"/>
            <a:endParaRPr lang="en-US" sz="2000" dirty="0">
              <a:solidFill>
                <a:srgbClr val="0000FF"/>
              </a:solidFill>
            </a:endParaRPr>
          </a:p>
          <a:p>
            <a:pPr lvl="1" eaLnBrk="1" hangingPunct="1"/>
            <a:r>
              <a:rPr lang="en-US" sz="2000" dirty="0">
                <a:solidFill>
                  <a:srgbClr val="0000FF"/>
                </a:solidFill>
              </a:rPr>
              <a:t>Note: Unlike FAFSA, CSS Profile form will require information for non-custodial parent</a:t>
            </a:r>
          </a:p>
          <a:p>
            <a:pPr lvl="2" eaLnBrk="1" hangingPunct="1"/>
            <a:endParaRPr lang="en-US" sz="2000" b="1" dirty="0">
              <a:solidFill>
                <a:srgbClr val="0000FF"/>
              </a:solidFill>
            </a:endParaRPr>
          </a:p>
        </p:txBody>
      </p:sp>
      <p:sp>
        <p:nvSpPr>
          <p:cNvPr id="80900" name="AutoShape 6" descr="data:image/jpg;base64,/9j/4AAQSkZJRgABAQAAAQABAAD/2wCEAAkGBhQSERQUEBQWFRQVGBcYFRgYGRoUGRcXIRQVIBwZGB0XGyYgGBonGhYYIC8hIycpLSwuGCAxNTAqNSYrLCkBCQoKBQUFDQUFDSkYEhgpKSkpKSkpKSkpKSkpKSkpKSkpKSkpKSkpKSkpKSkpKSkpKSkpKSkpKSkpKSkpKSkpKf/AABEIAKwAyAMBIgACEQEDEQH/xAAcAAEAAwEBAQEBAAAAAAAAAAAABgcIBQMBBAL/xABCEAABAwIDBAgCBwUHBQAAAAABAAIDBBEFEiEGBzFRCBMiQWFxgZEyoRQjQlKSscEVYoKisiRDU3LC4fAzNHOz0f/EABQBAQAAAAAAAAAAAAAAAAAAAAD/xAAUEQEAAAAAAAAAAAAAAAAAAAAA/9oADAMBAAIRAxEAPwC8EREBV/vJ3txYYepZGZahzcwFwGMBNgXnj42A15hWAskbz8QM2LVjj3Slg8m9kfkglr+kTXHhFADyyut/Vdd3ZnpFB0gbXwBjSQOsiJOXxc13EeXsVRiINuU1S2RjXxuDmuALSNQQeBC9FGd22EGmwymjMhk7Admtawd2so14C9h5KTICIiAiIgIiICIiAiIgIiICIopt1vGp8LYDLd8rvhiaQHEczfgEErRVFhXSMpnvDZ6eSFpPxBwkA17wGgq2opQ5oc0gtIuCNQRzCD+0REBERAWVt8mCGnxac5bMmIlYe4ggZv5rrVKo/f8A7U0xLKQRMlnYCTJcgw34NGXiTxIOnDRBR69aaAve1jRdziGgcyTYBeSm266CjFZDPV1TYepeH5HsNnkXy2fwGtibhBqLDqURRRxtFgxjWgcrNAX6FyaTayjlkEcVTC97uDWyNcT5WOq6yAiIgIiICIiAiIgIiICIvCuro4Y3STPDGNF3OcbABB5Yxi0dLBJPM7LHG0ucf0HiToPNZB2r2gfW1c1RISc73FoOuVlzlb6NsFYW+PeqytaKWjN4AQ6R9iM7hezR+6OPmqnQFp/cbizp8JYHm5ie6MH90WI+Rt6LMC0b0d5L4bIOU7v6WoLTREQERfhx3ExTU007uEUb3+dmkgepsPVBSm2+/uobUSw4eIhEwlolc0ve4jQlt3ZQ2/DQqnqysfLI6SVxe95LnOOpJPeV5F19SviAiIg9IJ3McHscWuaQWuBsQRwII4FaP3Rb1P2g36NVWFUxtwRwlaBq7weO/nxWbF+nDcSkp5WywPMcjDdrm6EH/ncg2uihe63b4YnSAvsKiKzZmjQE9zwOR+RupogIiICIiAiIgIiICqDpB7SQimbR3cZnObJZps0NBPx879w9Vb6yHvHxf6TidVKCS0yFrb/daA0fkgjaIiArh6OtZU/SZo2602XNJfg1/wBkt8TrdU8ulgGPz0kzZKaR0bwRqNQfAg6OHgUGzkQFfEH1V7v0xfqcJe0GxneyIeWrnfJpVhKjuklif/aQA/4khHs0f6vZBSCIiAiIgIi9zQSdUJcjurLizPbs5gAct+digkW7Tao0GIQy3tG45Jh3FjtLnyNj6LWzHggEG4OoPMLEC1Xudxk1OEwF7i58eaJxPHsnTz7JagmqIiAiIgIiICIiDlbV4j1FFUyg2McT3A+IabLG0khcSTqSbk+K0zv3xcw4W5jTYzPbGfFupI+SzIgIiIC+tNl/UcRdfKCbC5trYcz4L+EG3YH3a0jvAPyXxc7ZSq6yipn3vmhjP8oRB1Vlzfdi/X4vMAbthDYh5gXd/M4rUZWKsWrzPPLK7jI9zz6uJ/VB+RF+zBqDr6iGG9utkjjvyzPa2/zUp3wYbHT4o+KFuVjI4WgAAcIm66IIUiIgKxdmHsl2exOIgZ4pIpgb62JaPlZ34lXS6uFY4YYKqIC4qY2MPhlla6/sCPVByloHo4YgXUlTCfsSh4/iYAR7t+az8rr6NrXdZWaHLki17r5n8OeiC9UREBF8a8G9jw4r6gIvOpnDGOceDQSo5g28OlqKg02bq5xq1j9M4/cPeeOnFBJ0REGf+kZjOapp6cXtEwvdyJcRb1AHzVPqX72q/rcXqze4a/IPANaBb3BUQQEREFpbh9nWVU1WJWhzDAYzcX+M/wC3yVaVlE6KV8UgyuY4tcORBsV29l9uaigiqGUxDXThoL+9ls2reRObj4BcvCqfrqhjXk9t2p4nzN0Gsd31/wBnUwcQSGAXGoIHD5IuvhdIIomMaAAALACw9l8QcPeXjH0bC6qQGzurLG93ad2Rb3WRlevSOx+zKekadXEzPF+4Xa2/qXeyopBZu4TZo1GIGdzbx0zc1zw6x1wweejj6Lj75Jc2M1XHQsGv/jb8tVfm6rZn6FhsLHC0kg62XnmdrY+TbD0Wdt582bFq0n/FcPYAfogi6IiAiIgLR+4/b1lVTijkGWenYLcpIgQA7/MLgEeR524e4LDoJ6eeOppmPfHIHsdJGD2XNt2S4dxZ8wuTvr2bdh9bDXUf1TZfudnJM3XgO5zdbeBQaDVTb1t4FdRtlh+i9XFJ2Yqpjy7s3GbS3YfbQXPuuxsLvgpKyGNtRKyGpPZexxyhzgPiaTpY8u7gpHtZAKqgqooTG9z4XtbqCMxabet+CDg7nq98lDaRxdYjKXXJsQdCSNeCniqvcQ8timic1zXNEZcHBw7XbBtmFu7uVqIOVtRUOZSyuY1riGk2cbC3ff0WStoK57ql0nwG925SezyseIWod4+LsgoZusaX52FoAGlzz5Kjt0m7x1bViSphd9FYC4l1wHO+y0Hv5oL72CxKSow6llm+N8TS7x8fUC/qvybyNsW4dRPlv9Y+7IW95eRx8hxUojjDQGtAAAAAGgA5BUPv923D5PoEbWkR2dI/RxDiAQ1p+zYWugpyaYvcXOJLnEkk8STxK/hSjGdnI4MMo6gZjLUukJvwDGmwDfXXVRdAREQf1HGXENaCSTYAaknkFoXdVudFLlqa4B0/2I+LY/E83fkqh3cYJPPX07oYnPayVjnOAOVoBFyTwWt0BERBm3frs1LDWGpmnjkFQbRsGj2MaNAR90DS/eVDtlNmZKqrpourdllkaMxacuW93G9rEWBXQ2wjqK7FaqzXvkBkOU8WsjaSR4BoadPBaK3XRFuEUQde/VA6ixsSSPSx9kEpWbdvd1eIOqqyqELepL5priRvwC7ibXvwB0WklztoqUy0lRG3i+GVo8zG4D5lBjBERAX1jrEHkviINp4JIHU0LhwMcZ08WArk7wdnI62gmjlY55a10kYb8Qkax2XL43NreK/vd9U9ZhlG7nCz5C36KQIMT1lBJEcs0b43cntLT8wvJkzhwJHkSFsjaPZinroTFVRh7e4/aabfE08QVmbeVu5fhUzBnEkMuYxO4O7OW4cO4jMNe9Bau4THXywSRPsQwMIN7uNy74vCwVsqk+j1XMyyRtBMhsXeDRe1j5ngrsQVXv1zup8oeGMDC53cXHN8I5qitntq6milbLTSuaRxFyWuHJw4EK2+kPjOkMAce8ke6o1BsHYfa1mI0cdQwBpNw9l7lrgbEeXePBZ227wT6TjdTFQ/W9ZJmGXtDMWgv15ZrqL4Vj89Nn+jyvj6xpa/KbXB5q5+jtsxlZNWvHx/VxHwBOc+9h6FBD96OHPpqLCaeVuWSOB5eL3s5z729LquFbnSOafptObadTofHrHX/RVGgIi+sYSQBqToPNBqjc1hHUYTBdtnS3ld45jofwhqm65+z1F1NJTxH+7hiZ+GNo/RdBAREQVJtvsfVU+Kw4jQwmZjiROxgu6zhldpxILSfVWxDEGtDWgBrQAAOAAFgB6L+0QF8c24tzX1EGM9qMLNNWVEJFurle0X5ZtOHgQuWrO3+7OmDEROB2Klua/77bBw9i0+qrFB6yUr2ta8tIa++V1tHWNjbyK8lMRQiXATL301WW/wyRt/UBQ5Bp/cVV58HiF7lj5Gnw7ZI+RVgqmejbWEwVcdtGvjcD4ua4Efyj3VzICrrfhsg6toQ+FjnzU7szWt1JY6weAO/QA/wqxV/MkgaCToACT5BBnbcQ8isLQ4sP2mkgZuOlj3jktFrOmwmKS1uMzSwtYx0kma2gDYwT8I+9a1ytEOdZpJ5FBnPf8ATXr2gEECMAi3A5nLy3X7rv2jT1TpmujBDRTykaZ7kkjmOAPmuVvhnc7EpA5+ctAHeLanTVWvuD2r+kUTqZ5GemIDRbjEQLHxObMPZBAKfo/17gCXRt7bmuBNiGh9s4txBHaCv/ZzAo6Omip4h2Y228z3uPiTcrpIgojpIVsZkpYh/wBVrXuceTSQAD6i6pZTzffVZ8YnH3GxtH4Af1UDQFKd2OBmqxOmjtdofnfpcBrdTf2t6qLK7ujjgJvUVbhoLRMPM8Xe3Z90F5IiICIiAiIgIiIKz3+4CZ8NEzeNM8POtuw6zXeZvlWa1rveVSGTCq1rePUvd+EZj8mrIiCw9iZ74JjMZ1s2B4/Ha/8AKq8Uh2dxxsNJiELjY1EUbWeJbM029rqPIL+6N0JFNVu7jKwDzEev9QVxKD7msDdTYTCHizpbzEeDvhv/AA291OEBcXbSr6rD6t40LYJSPPIbfNdpcDb7DJajDqmGnbmlkjytFwLkkd7tBpdBnDdZXmGtbICNLXzHKLE2OvcfzWnq2tywOeBfvaBrfgQsx4NsrUUddCyvhMQkJAzi7XWI4W46ke4Wh8VY80RDQC820bfQ5fs6eyDNG8GtEtdK8d/Hz713txeLGHFo2X7MzXRu8dLj5tUa22w+SGtmZKDcO0JGXMOev/NFK9zOxtTLWwVbI/7PFIczyQ2/ZOjb/FqRwQaYREQZe35UJjxeVxGkjWPB59kD82qAK5ekjREVFLL3GNzPG4df8iqaQfqwvC5KmVkMDS+R5s1o0ufM6AeJWtdgdmRQUENPazw0Ok7/AKxwu7UcRfT0VU9HvY9xkfXyDstBji8XH4neg09Sr3QEREBERAREQEREHM2noDPR1ETTZ0kT2g+bTyWMlt8hYy2kwk0tXPA7jFI5vLS+h9rIOautspgbqysgp2/3jwD4N4uPo0FclT7cbK0YzDn72Shv+bqzb5XQafhhDGta3QNAA8gLBf2iICIiCtd9mFudFSVDSAIJsryTazJMovqLfE1vupdgc4LYGhwf9WXZgb3sGi/jxX4d59KZMMqABmLcjgOFyJGH0X6tjqQinjc5tnBgHpx9+CClOkYy2JQnnTN/9sqsfcNMXYQy/wBmSRo8rg/qoJ0kYP7VSP5xOb7SE/6lYu5WiMeD09/t53jwBcf/AIgnSIiCi+klWAupI/tASOPkbAfkqUa2+gU+34YyZ8WlZ9mANjb+EF3zKhGHNJmjAFyXssOZzBBrfd/gxpcNpYXWzNjBdb7ziXH81IV5wNs1o5AfkvRAREQEREBERAREQFTG+3dkHibEonhrmMaZYy0nPYhuYEHQ2IuCO5XOvOpp2yMcx4DmuBa4HUEEagoMTdQ617G3PuU93P7E1FXWRzxkRxU72Pe88SbmzWgEEk2OvAfJXU3dhRF7bscWhxOS4ynXgeze3qpLg2BQ0rSynYGNJ4DgPJB0UREBERBFttcY7BpY4zI+VvaOYNbG2/xOJBvqOAHdxCkNA0iJgNr5Re3kktBG52ZzGl2guRfQcPzXuAgpHpFU8kj6UMiJaxrznAJ1c4DLoP3QfVT3dJUSOwuBs0ZjdFeOx7wOB4cj8lMHsB4gHz1X0BB9XhXVPVxvf9xrnewJ/Re6+ObcWPAoMU4hWumlfK/V0ji4+ZKuPYTcQ/NT1VVM0AZJeqa0l3MAuJsO7uKkNHuToBWl/wBcQ12cRlzerve9rBl8vhdWmAgIiICIiAiIg//Z"/>
          <p:cNvSpPr>
            <a:spLocks noChangeAspect="1" noChangeArrowheads="1"/>
          </p:cNvSpPr>
          <p:nvPr/>
        </p:nvSpPr>
        <p:spPr bwMode="auto">
          <a:xfrm>
            <a:off x="1692275" y="-784225"/>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80901" name="AutoShape 8" descr="data:image/jpg;base64,/9j/4AAQSkZJRgABAQAAAQABAAD/2wCEAAkGBhQSERQUEBQWFRQVGBcYFRgYGRoUGRcXIRQVIBwZGB0XGyYgGBonGhYYIC8hIycpLSwuGCAxNTAqNSYrLCkBCQoKBQUFDQUFDSkYEhgpKSkpKSkpKSkpKSkpKSkpKSkpKSkpKSkpKSkpKSkpKSkpKSkpKSkpKSkpKSkpKSkpKf/AABEIAKwAyAMBIgACEQEDEQH/xAAcAAEAAwEBAQEBAAAAAAAAAAAABgcIBQMBBAL/xABCEAABAwIDBAgCBwUHBQAAAAABAAIDBBEFEiEGBzFRCBMiQWFxgZEyoRQjQlKSscEVYoKisiRDU3LC4fAzNHOz0f/EABQBAQAAAAAAAAAAAAAAAAAAAAD/xAAUEQEAAAAAAAAAAAAAAAAAAAAA/9oADAMBAAIRAxEAPwC8EREBV/vJ3txYYepZGZahzcwFwGMBNgXnj42A15hWAskbz8QM2LVjj3Slg8m9kfkglr+kTXHhFADyyut/Vdd3ZnpFB0gbXwBjSQOsiJOXxc13EeXsVRiINuU1S2RjXxuDmuALSNQQeBC9FGd22EGmwymjMhk7Admtawd2so14C9h5KTICIiAiIgIiICIiAiIgIiICIopt1vGp8LYDLd8rvhiaQHEczfgEErRVFhXSMpnvDZ6eSFpPxBwkA17wGgq2opQ5oc0gtIuCNQRzCD+0REBERAWVt8mCGnxac5bMmIlYe4ggZv5rrVKo/f8A7U0xLKQRMlnYCTJcgw34NGXiTxIOnDRBR69aaAve1jRdziGgcyTYBeSm266CjFZDPV1TYepeH5HsNnkXy2fwGtibhBqLDqURRRxtFgxjWgcrNAX6FyaTayjlkEcVTC97uDWyNcT5WOq6yAiIgIiICIiAiIgIiICIvCuro4Y3STPDGNF3OcbABB5Yxi0dLBJPM7LHG0ucf0HiToPNZB2r2gfW1c1RISc73FoOuVlzlb6NsFYW+PeqytaKWjN4AQ6R9iM7hezR+6OPmqnQFp/cbizp8JYHm5ie6MH90WI+Rt6LMC0b0d5L4bIOU7v6WoLTREQERfhx3ExTU007uEUb3+dmkgepsPVBSm2+/uobUSw4eIhEwlolc0ve4jQlt3ZQ2/DQqnqysfLI6SVxe95LnOOpJPeV5F19SviAiIg9IJ3McHscWuaQWuBsQRwII4FaP3Rb1P2g36NVWFUxtwRwlaBq7weO/nxWbF+nDcSkp5WywPMcjDdrm6EH/ncg2uihe63b4YnSAvsKiKzZmjQE9zwOR+RupogIiICIiAiIgIiICqDpB7SQimbR3cZnObJZps0NBPx879w9Vb6yHvHxf6TidVKCS0yFrb/daA0fkgjaIiArh6OtZU/SZo2602XNJfg1/wBkt8TrdU8ulgGPz0kzZKaR0bwRqNQfAg6OHgUGzkQFfEH1V7v0xfqcJe0GxneyIeWrnfJpVhKjuklif/aQA/4khHs0f6vZBSCIiAiIgIi9zQSdUJcjurLizPbs5gAct+digkW7Tao0GIQy3tG45Jh3FjtLnyNj6LWzHggEG4OoPMLEC1Xudxk1OEwF7i58eaJxPHsnTz7JagmqIiAiIgIiICIiDlbV4j1FFUyg2McT3A+IabLG0khcSTqSbk+K0zv3xcw4W5jTYzPbGfFupI+SzIgIiIC+tNl/UcRdfKCbC5trYcz4L+EG3YH3a0jvAPyXxc7ZSq6yipn3vmhjP8oRB1Vlzfdi/X4vMAbthDYh5gXd/M4rUZWKsWrzPPLK7jI9zz6uJ/VB+RF+zBqDr6iGG9utkjjvyzPa2/zUp3wYbHT4o+KFuVjI4WgAAcIm66IIUiIgKxdmHsl2exOIgZ4pIpgb62JaPlZ34lXS6uFY4YYKqIC4qY2MPhlla6/sCPVByloHo4YgXUlTCfsSh4/iYAR7t+az8rr6NrXdZWaHLki17r5n8OeiC9UREBF8a8G9jw4r6gIvOpnDGOceDQSo5g28OlqKg02bq5xq1j9M4/cPeeOnFBJ0REGf+kZjOapp6cXtEwvdyJcRb1AHzVPqX72q/rcXqze4a/IPANaBb3BUQQEREFpbh9nWVU1WJWhzDAYzcX+M/wC3yVaVlE6KV8UgyuY4tcORBsV29l9uaigiqGUxDXThoL+9ls2reRObj4BcvCqfrqhjXk9t2p4nzN0Gsd31/wBnUwcQSGAXGoIHD5IuvhdIIomMaAAALACw9l8QcPeXjH0bC6qQGzurLG93ad2Rb3WRlevSOx+zKekadXEzPF+4Xa2/qXeyopBZu4TZo1GIGdzbx0zc1zw6x1wweejj6Lj75Jc2M1XHQsGv/jb8tVfm6rZn6FhsLHC0kg62XnmdrY+TbD0Wdt582bFq0n/FcPYAfogi6IiAiIgLR+4/b1lVTijkGWenYLcpIgQA7/MLgEeR524e4LDoJ6eeOppmPfHIHsdJGD2XNt2S4dxZ8wuTvr2bdh9bDXUf1TZfudnJM3XgO5zdbeBQaDVTb1t4FdRtlh+i9XFJ2Yqpjy7s3GbS3YfbQXPuuxsLvgpKyGNtRKyGpPZexxyhzgPiaTpY8u7gpHtZAKqgqooTG9z4XtbqCMxabet+CDg7nq98lDaRxdYjKXXJsQdCSNeCniqvcQ8timic1zXNEZcHBw7XbBtmFu7uVqIOVtRUOZSyuY1riGk2cbC3ff0WStoK57ql0nwG925SezyseIWod4+LsgoZusaX52FoAGlzz5Kjt0m7x1bViSphd9FYC4l1wHO+y0Hv5oL72CxKSow6llm+N8TS7x8fUC/qvybyNsW4dRPlv9Y+7IW95eRx8hxUojjDQGtAAAAAGgA5BUPv923D5PoEbWkR2dI/RxDiAQ1p+zYWugpyaYvcXOJLnEkk8STxK/hSjGdnI4MMo6gZjLUukJvwDGmwDfXXVRdAREQf1HGXENaCSTYAaknkFoXdVudFLlqa4B0/2I+LY/E83fkqh3cYJPPX07oYnPayVjnOAOVoBFyTwWt0BERBm3frs1LDWGpmnjkFQbRsGj2MaNAR90DS/eVDtlNmZKqrpourdllkaMxacuW93G9rEWBXQ2wjqK7FaqzXvkBkOU8WsjaSR4BoadPBaK3XRFuEUQde/VA6ixsSSPSx9kEpWbdvd1eIOqqyqELepL5priRvwC7ibXvwB0WklztoqUy0lRG3i+GVo8zG4D5lBjBERAX1jrEHkviINp4JIHU0LhwMcZ08WArk7wdnI62gmjlY55a10kYb8Qkax2XL43NreK/vd9U9ZhlG7nCz5C36KQIMT1lBJEcs0b43cntLT8wvJkzhwJHkSFsjaPZinroTFVRh7e4/aabfE08QVmbeVu5fhUzBnEkMuYxO4O7OW4cO4jMNe9Bau4THXywSRPsQwMIN7uNy74vCwVsqk+j1XMyyRtBMhsXeDRe1j5ngrsQVXv1zup8oeGMDC53cXHN8I5qitntq6milbLTSuaRxFyWuHJw4EK2+kPjOkMAce8ke6o1BsHYfa1mI0cdQwBpNw9l7lrgbEeXePBZ227wT6TjdTFQ/W9ZJmGXtDMWgv15ZrqL4Vj89Nn+jyvj6xpa/KbXB5q5+jtsxlZNWvHx/VxHwBOc+9h6FBD96OHPpqLCaeVuWSOB5eL3s5z729LquFbnSOafptObadTofHrHX/RVGgIi+sYSQBqToPNBqjc1hHUYTBdtnS3ld45jofwhqm65+z1F1NJTxH+7hiZ+GNo/RdBAREQVJtvsfVU+Kw4jQwmZjiROxgu6zhldpxILSfVWxDEGtDWgBrQAAOAAFgB6L+0QF8c24tzX1EGM9qMLNNWVEJFurle0X5ZtOHgQuWrO3+7OmDEROB2Klua/77bBw9i0+qrFB6yUr2ta8tIa++V1tHWNjbyK8lMRQiXATL301WW/wyRt/UBQ5Bp/cVV58HiF7lj5Gnw7ZI+RVgqmejbWEwVcdtGvjcD4ua4Efyj3VzICrrfhsg6toQ+FjnzU7szWt1JY6weAO/QA/wqxV/MkgaCToACT5BBnbcQ8isLQ4sP2mkgZuOlj3jktFrOmwmKS1uMzSwtYx0kma2gDYwT8I+9a1ytEOdZpJ5FBnPf8ATXr2gEECMAi3A5nLy3X7rv2jT1TpmujBDRTykaZ7kkjmOAPmuVvhnc7EpA5+ctAHeLanTVWvuD2r+kUTqZ5GemIDRbjEQLHxObMPZBAKfo/17gCXRt7bmuBNiGh9s4txBHaCv/ZzAo6Omip4h2Y228z3uPiTcrpIgojpIVsZkpYh/wBVrXuceTSQAD6i6pZTzffVZ8YnH3GxtH4Af1UDQFKd2OBmqxOmjtdofnfpcBrdTf2t6qLK7ujjgJvUVbhoLRMPM8Xe3Z90F5IiICIiAiIgIiIKz3+4CZ8NEzeNM8POtuw6zXeZvlWa1rveVSGTCq1rePUvd+EZj8mrIiCw9iZ74JjMZ1s2B4/Ha/8AKq8Uh2dxxsNJiELjY1EUbWeJbM029rqPIL+6N0JFNVu7jKwDzEev9QVxKD7msDdTYTCHizpbzEeDvhv/AA291OEBcXbSr6rD6t40LYJSPPIbfNdpcDb7DJajDqmGnbmlkjytFwLkkd7tBpdBnDdZXmGtbICNLXzHKLE2OvcfzWnq2tywOeBfvaBrfgQsx4NsrUUddCyvhMQkJAzi7XWI4W46ke4Wh8VY80RDQC820bfQ5fs6eyDNG8GtEtdK8d/Hz713txeLGHFo2X7MzXRu8dLj5tUa22w+SGtmZKDcO0JGXMOev/NFK9zOxtTLWwVbI/7PFIczyQ2/ZOjb/FqRwQaYREQZe35UJjxeVxGkjWPB59kD82qAK5ekjREVFLL3GNzPG4df8iqaQfqwvC5KmVkMDS+R5s1o0ufM6AeJWtdgdmRQUENPazw0Ok7/AKxwu7UcRfT0VU9HvY9xkfXyDstBji8XH4neg09Sr3QEREBERAREQEREHM2noDPR1ETTZ0kT2g+bTyWMlt8hYy2kwk0tXPA7jFI5vLS+h9rIOautspgbqysgp2/3jwD4N4uPo0FclT7cbK0YzDn72Shv+bqzb5XQafhhDGta3QNAA8gLBf2iICIiCtd9mFudFSVDSAIJsryTazJMovqLfE1vupdgc4LYGhwf9WXZgb3sGi/jxX4d59KZMMqABmLcjgOFyJGH0X6tjqQinjc5tnBgHpx9+CClOkYy2JQnnTN/9sqsfcNMXYQy/wBmSRo8rg/qoJ0kYP7VSP5xOb7SE/6lYu5WiMeD09/t53jwBcf/AIgnSIiCi+klWAupI/tASOPkbAfkqUa2+gU+34YyZ8WlZ9mANjb+EF3zKhGHNJmjAFyXssOZzBBrfd/gxpcNpYXWzNjBdb7ziXH81IV5wNs1o5AfkvRAREQEREBERAREQFTG+3dkHibEonhrmMaZYy0nPYhuYEHQ2IuCO5XOvOpp2yMcx4DmuBa4HUEEagoMTdQ617G3PuU93P7E1FXWRzxkRxU72Pe88SbmzWgEEk2OvAfJXU3dhRF7bscWhxOS4ynXgeze3qpLg2BQ0rSynYGNJ4DgPJB0UREBERBFttcY7BpY4zI+VvaOYNbG2/xOJBvqOAHdxCkNA0iJgNr5Re3kktBG52ZzGl2guRfQcPzXuAgpHpFU8kj6UMiJaxrznAJ1c4DLoP3QfVT3dJUSOwuBs0ZjdFeOx7wOB4cj8lMHsB4gHz1X0BB9XhXVPVxvf9xrnewJ/Re6+ObcWPAoMU4hWumlfK/V0ji4+ZKuPYTcQ/NT1VVM0AZJeqa0l3MAuJsO7uKkNHuToBWl/wBcQ12cRlzerve9rBl8vhdWmAgIiICIiAiIg//Z"/>
          <p:cNvSpPr>
            <a:spLocks noChangeAspect="1" noChangeArrowheads="1"/>
          </p:cNvSpPr>
          <p:nvPr/>
        </p:nvSpPr>
        <p:spPr bwMode="auto">
          <a:xfrm>
            <a:off x="1844675" y="-631825"/>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80902" name="AutoShape 10" descr="data:image/jpg;base64,/9j/4AAQSkZJRgABAQAAAQABAAD/2wCEAAkGBhQSERQUEBQWFRQVGBcYFRgYGRoUGRcXIRQVIBwZGB0XGyYgGBonGhYYIC8hIycpLSwuGCAxNTAqNSYrLCkBCQoKBQUFDQUFDSkYEhgpKSkpKSkpKSkpKSkpKSkpKSkpKSkpKSkpKSkpKSkpKSkpKSkpKSkpKSkpKSkpKSkpKf/AABEIAKwAyAMBIgACEQEDEQH/xAAcAAEAAwEBAQEBAAAAAAAAAAAABgcIBQMBBAL/xABCEAABAwIDBAgCBwUHBQAAAAABAAIDBBEFEiEGBzFRCBMiQWFxgZEyoRQjQlKSscEVYoKisiRDU3LC4fAzNHOz0f/EABQBAQAAAAAAAAAAAAAAAAAAAAD/xAAUEQEAAAAAAAAAAAAAAAAAAAAA/9oADAMBAAIRAxEAPwC8EREBV/vJ3txYYepZGZahzcwFwGMBNgXnj42A15hWAskbz8QM2LVjj3Slg8m9kfkglr+kTXHhFADyyut/Vdd3ZnpFB0gbXwBjSQOsiJOXxc13EeXsVRiINuU1S2RjXxuDmuALSNQQeBC9FGd22EGmwymjMhk7Admtawd2so14C9h5KTICIiAiIgIiICIiAiIgIiICIopt1vGp8LYDLd8rvhiaQHEczfgEErRVFhXSMpnvDZ6eSFpPxBwkA17wGgq2opQ5oc0gtIuCNQRzCD+0REBERAWVt8mCGnxac5bMmIlYe4ggZv5rrVKo/f8A7U0xLKQRMlnYCTJcgw34NGXiTxIOnDRBR69aaAve1jRdziGgcyTYBeSm266CjFZDPV1TYepeH5HsNnkXy2fwGtibhBqLDqURRRxtFgxjWgcrNAX6FyaTayjlkEcVTC97uDWyNcT5WOq6yAiIgIiICIiAiIgIiICIvCuro4Y3STPDGNF3OcbABB5Yxi0dLBJPM7LHG0ucf0HiToPNZB2r2gfW1c1RISc73FoOuVlzlb6NsFYW+PeqytaKWjN4AQ6R9iM7hezR+6OPmqnQFp/cbizp8JYHm5ie6MH90WI+Rt6LMC0b0d5L4bIOU7v6WoLTREQERfhx3ExTU007uEUb3+dmkgepsPVBSm2+/uobUSw4eIhEwlolc0ve4jQlt3ZQ2/DQqnqysfLI6SVxe95LnOOpJPeV5F19SviAiIg9IJ3McHscWuaQWuBsQRwII4FaP3Rb1P2g36NVWFUxtwRwlaBq7weO/nxWbF+nDcSkp5WywPMcjDdrm6EH/ncg2uihe63b4YnSAvsKiKzZmjQE9zwOR+RupogIiICIiAiIgIiICqDpB7SQimbR3cZnObJZps0NBPx879w9Vb6yHvHxf6TidVKCS0yFrb/daA0fkgjaIiArh6OtZU/SZo2602XNJfg1/wBkt8TrdU8ulgGPz0kzZKaR0bwRqNQfAg6OHgUGzkQFfEH1V7v0xfqcJe0GxneyIeWrnfJpVhKjuklif/aQA/4khHs0f6vZBSCIiAiIgIi9zQSdUJcjurLizPbs5gAct+digkW7Tao0GIQy3tG45Jh3FjtLnyNj6LWzHggEG4OoPMLEC1Xudxk1OEwF7i58eaJxPHsnTz7JagmqIiAiIgIiICIiDlbV4j1FFUyg2McT3A+IabLG0khcSTqSbk+K0zv3xcw4W5jTYzPbGfFupI+SzIgIiIC+tNl/UcRdfKCbC5trYcz4L+EG3YH3a0jvAPyXxc7ZSq6yipn3vmhjP8oRB1Vlzfdi/X4vMAbthDYh5gXd/M4rUZWKsWrzPPLK7jI9zz6uJ/VB+RF+zBqDr6iGG9utkjjvyzPa2/zUp3wYbHT4o+KFuVjI4WgAAcIm66IIUiIgKxdmHsl2exOIgZ4pIpgb62JaPlZ34lXS6uFY4YYKqIC4qY2MPhlla6/sCPVByloHo4YgXUlTCfsSh4/iYAR7t+az8rr6NrXdZWaHLki17r5n8OeiC9UREBF8a8G9jw4r6gIvOpnDGOceDQSo5g28OlqKg02bq5xq1j9M4/cPeeOnFBJ0REGf+kZjOapp6cXtEwvdyJcRb1AHzVPqX72q/rcXqze4a/IPANaBb3BUQQEREFpbh9nWVU1WJWhzDAYzcX+M/wC3yVaVlE6KV8UgyuY4tcORBsV29l9uaigiqGUxDXThoL+9ls2reRObj4BcvCqfrqhjXk9t2p4nzN0Gsd31/wBnUwcQSGAXGoIHD5IuvhdIIomMaAAALACw9l8QcPeXjH0bC6qQGzurLG93ad2Rb3WRlevSOx+zKekadXEzPF+4Xa2/qXeyopBZu4TZo1GIGdzbx0zc1zw6x1wweejj6Lj75Jc2M1XHQsGv/jb8tVfm6rZn6FhsLHC0kg62XnmdrY+TbD0Wdt582bFq0n/FcPYAfogi6IiAiIgLR+4/b1lVTijkGWenYLcpIgQA7/MLgEeR524e4LDoJ6eeOppmPfHIHsdJGD2XNt2S4dxZ8wuTvr2bdh9bDXUf1TZfudnJM3XgO5zdbeBQaDVTb1t4FdRtlh+i9XFJ2Yqpjy7s3GbS3YfbQXPuuxsLvgpKyGNtRKyGpPZexxyhzgPiaTpY8u7gpHtZAKqgqooTG9z4XtbqCMxabet+CDg7nq98lDaRxdYjKXXJsQdCSNeCniqvcQ8timic1zXNEZcHBw7XbBtmFu7uVqIOVtRUOZSyuY1riGk2cbC3ff0WStoK57ql0nwG925SezyseIWod4+LsgoZusaX52FoAGlzz5Kjt0m7x1bViSphd9FYC4l1wHO+y0Hv5oL72CxKSow6llm+N8TS7x8fUC/qvybyNsW4dRPlv9Y+7IW95eRx8hxUojjDQGtAAAAAGgA5BUPv923D5PoEbWkR2dI/RxDiAQ1p+zYWugpyaYvcXOJLnEkk8STxK/hSjGdnI4MMo6gZjLUukJvwDGmwDfXXVRdAREQf1HGXENaCSTYAaknkFoXdVudFLlqa4B0/2I+LY/E83fkqh3cYJPPX07oYnPayVjnOAOVoBFyTwWt0BERBm3frs1LDWGpmnjkFQbRsGj2MaNAR90DS/eVDtlNmZKqrpourdllkaMxacuW93G9rEWBXQ2wjqK7FaqzXvkBkOU8WsjaSR4BoadPBaK3XRFuEUQde/VA6ixsSSPSx9kEpWbdvd1eIOqqyqELepL5priRvwC7ibXvwB0WklztoqUy0lRG3i+GVo8zG4D5lBjBERAX1jrEHkviINp4JIHU0LhwMcZ08WArk7wdnI62gmjlY55a10kYb8Qkax2XL43NreK/vd9U9ZhlG7nCz5C36KQIMT1lBJEcs0b43cntLT8wvJkzhwJHkSFsjaPZinroTFVRh7e4/aabfE08QVmbeVu5fhUzBnEkMuYxO4O7OW4cO4jMNe9Bau4THXywSRPsQwMIN7uNy74vCwVsqk+j1XMyyRtBMhsXeDRe1j5ngrsQVXv1zup8oeGMDC53cXHN8I5qitntq6milbLTSuaRxFyWuHJw4EK2+kPjOkMAce8ke6o1BsHYfa1mI0cdQwBpNw9l7lrgbEeXePBZ227wT6TjdTFQ/W9ZJmGXtDMWgv15ZrqL4Vj89Nn+jyvj6xpa/KbXB5q5+jtsxlZNWvHx/VxHwBOc+9h6FBD96OHPpqLCaeVuWSOB5eL3s5z729LquFbnSOafptObadTofHrHX/RVGgIi+sYSQBqToPNBqjc1hHUYTBdtnS3ld45jofwhqm65+z1F1NJTxH+7hiZ+GNo/RdBAREQVJtvsfVU+Kw4jQwmZjiROxgu6zhldpxILSfVWxDEGtDWgBrQAAOAAFgB6L+0QF8c24tzX1EGM9qMLNNWVEJFurle0X5ZtOHgQuWrO3+7OmDEROB2Klua/77bBw9i0+qrFB6yUr2ta8tIa++V1tHWNjbyK8lMRQiXATL301WW/wyRt/UBQ5Bp/cVV58HiF7lj5Gnw7ZI+RVgqmejbWEwVcdtGvjcD4ua4Efyj3VzICrrfhsg6toQ+FjnzU7szWt1JY6weAO/QA/wqxV/MkgaCToACT5BBnbcQ8isLQ4sP2mkgZuOlj3jktFrOmwmKS1uMzSwtYx0kma2gDYwT8I+9a1ytEOdZpJ5FBnPf8ATXr2gEECMAi3A5nLy3X7rv2jT1TpmujBDRTykaZ7kkjmOAPmuVvhnc7EpA5+ctAHeLanTVWvuD2r+kUTqZ5GemIDRbjEQLHxObMPZBAKfo/17gCXRt7bmuBNiGh9s4txBHaCv/ZzAo6Omip4h2Y228z3uPiTcrpIgojpIVsZkpYh/wBVrXuceTSQAD6i6pZTzffVZ8YnH3GxtH4Af1UDQFKd2OBmqxOmjtdofnfpcBrdTf2t6qLK7ujjgJvUVbhoLRMPM8Xe3Z90F5IiICIiAiIgIiIKz3+4CZ8NEzeNM8POtuw6zXeZvlWa1rveVSGTCq1rePUvd+EZj8mrIiCw9iZ74JjMZ1s2B4/Ha/8AKq8Uh2dxxsNJiELjY1EUbWeJbM029rqPIL+6N0JFNVu7jKwDzEev9QVxKD7msDdTYTCHizpbzEeDvhv/AA291OEBcXbSr6rD6t40LYJSPPIbfNdpcDb7DJajDqmGnbmlkjytFwLkkd7tBpdBnDdZXmGtbICNLXzHKLE2OvcfzWnq2tywOeBfvaBrfgQsx4NsrUUddCyvhMQkJAzi7XWI4W46ke4Wh8VY80RDQC820bfQ5fs6eyDNG8GtEtdK8d/Hz713txeLGHFo2X7MzXRu8dLj5tUa22w+SGtmZKDcO0JGXMOev/NFK9zOxtTLWwVbI/7PFIczyQ2/ZOjb/FqRwQaYREQZe35UJjxeVxGkjWPB59kD82qAK5ekjREVFLL3GNzPG4df8iqaQfqwvC5KmVkMDS+R5s1o0ufM6AeJWtdgdmRQUENPazw0Ok7/AKxwu7UcRfT0VU9HvY9xkfXyDstBji8XH4neg09Sr3QEREBERAREQEREHM2noDPR1ETTZ0kT2g+bTyWMlt8hYy2kwk0tXPA7jFI5vLS+h9rIOautspgbqysgp2/3jwD4N4uPo0FclT7cbK0YzDn72Shv+bqzb5XQafhhDGta3QNAA8gLBf2iICIiCtd9mFudFSVDSAIJsryTazJMovqLfE1vupdgc4LYGhwf9WXZgb3sGi/jxX4d59KZMMqABmLcjgOFyJGH0X6tjqQinjc5tnBgHpx9+CClOkYy2JQnnTN/9sqsfcNMXYQy/wBmSRo8rg/qoJ0kYP7VSP5xOb7SE/6lYu5WiMeD09/t53jwBcf/AIgnSIiCi+klWAupI/tASOPkbAfkqUa2+gU+34YyZ8WlZ9mANjb+EF3zKhGHNJmjAFyXssOZzBBrfd/gxpcNpYXWzNjBdb7ziXH81IV5wNs1o5AfkvRAREQEREBERAREQFTG+3dkHibEonhrmMaZYy0nPYhuYEHQ2IuCO5XOvOpp2yMcx4DmuBa4HUEEagoMTdQ617G3PuU93P7E1FXWRzxkRxU72Pe88SbmzWgEEk2OvAfJXU3dhRF7bscWhxOS4ynXgeze3qpLg2BQ0rSynYGNJ4DgPJB0UREBERBFttcY7BpY4zI+VvaOYNbG2/xOJBvqOAHdxCkNA0iJgNr5Re3kktBG52ZzGl2guRfQcPzXuAgpHpFU8kj6UMiJaxrznAJ1c4DLoP3QfVT3dJUSOwuBs0ZjdFeOx7wOB4cj8lMHsB4gHz1X0BB9XhXVPVxvf9xrnewJ/Re6+ObcWPAoMU4hWumlfK/V0ji4+ZKuPYTcQ/NT1VVM0AZJeqa0l3MAuJsO7uKkNHuToBWl/wBcQ12cRlzerve9rBl8vhdWmAgIiICIiAiIg//Z"/>
          <p:cNvSpPr>
            <a:spLocks noChangeAspect="1" noChangeArrowheads="1"/>
          </p:cNvSpPr>
          <p:nvPr/>
        </p:nvSpPr>
        <p:spPr bwMode="auto">
          <a:xfrm>
            <a:off x="1997075" y="-479425"/>
            <a:ext cx="19050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pic>
        <p:nvPicPr>
          <p:cNvPr id="61452" name="Picture 12" descr="http://3.bp.blogspot.com/_S0OjJRXUMOY/TGUYEqvFvOI/AAAAAAAABaA/vzRFM-uxSR8/s1600/a.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4675" y="3276601"/>
            <a:ext cx="1752600" cy="1752600"/>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840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05000" y="381001"/>
            <a:ext cx="8534400" cy="1139825"/>
          </a:xfrm>
        </p:spPr>
        <p:txBody>
          <a:bodyPr>
            <a:normAutofit fontScale="90000"/>
          </a:bodyPr>
          <a:lstStyle/>
          <a:p>
            <a:pPr eaLnBrk="1" hangingPunct="1"/>
            <a:r>
              <a:rPr lang="en-US" b="1" dirty="0"/>
              <a:t>Providing Parents’ Information on FAFSA</a:t>
            </a:r>
          </a:p>
        </p:txBody>
      </p:sp>
      <p:sp>
        <p:nvSpPr>
          <p:cNvPr id="81923" name="Rectangle 3"/>
          <p:cNvSpPr>
            <a:spLocks noGrp="1" noChangeArrowheads="1"/>
          </p:cNvSpPr>
          <p:nvPr>
            <p:ph idx="1"/>
          </p:nvPr>
        </p:nvSpPr>
        <p:spPr>
          <a:xfrm>
            <a:off x="1905000" y="1600200"/>
            <a:ext cx="6172200" cy="4724400"/>
          </a:xfrm>
        </p:spPr>
        <p:txBody>
          <a:bodyPr>
            <a:normAutofit/>
          </a:bodyPr>
          <a:lstStyle/>
          <a:p>
            <a:pPr eaLnBrk="1" hangingPunct="1"/>
            <a:endParaRPr lang="en-US" sz="2400" dirty="0"/>
          </a:p>
          <a:p>
            <a:pPr eaLnBrk="1" hangingPunct="1"/>
            <a:r>
              <a:rPr lang="en-US" sz="2400" b="1" u="sng" dirty="0"/>
              <a:t>Single or Widowed</a:t>
            </a:r>
            <a:r>
              <a:rPr lang="en-US" sz="2400" dirty="0"/>
              <a:t>.  If biological/adoptive parent is single or widowed, provide information about surviving parent</a:t>
            </a:r>
          </a:p>
          <a:p>
            <a:pPr lvl="2" eaLnBrk="1" hangingPunct="1"/>
            <a:endParaRPr lang="en-US" sz="2000" dirty="0">
              <a:solidFill>
                <a:schemeClr val="tx1"/>
              </a:solidFill>
            </a:endParaRPr>
          </a:p>
          <a:p>
            <a:r>
              <a:rPr lang="en-US" sz="2400" b="1" u="sng" dirty="0"/>
              <a:t>Remarried</a:t>
            </a:r>
            <a:r>
              <a:rPr lang="en-US" sz="2400" dirty="0">
                <a:solidFill>
                  <a:schemeClr val="tx1"/>
                </a:solidFill>
              </a:rPr>
              <a:t>.  </a:t>
            </a:r>
            <a:r>
              <a:rPr lang="en-US" sz="2400" dirty="0"/>
              <a:t>If surviving parent remarried, include stepparent’s information, even if stepparent did not adopt student</a:t>
            </a:r>
          </a:p>
          <a:p>
            <a:pPr lvl="2" eaLnBrk="1" hangingPunct="1"/>
            <a:endParaRPr lang="en-US" sz="2000" b="1" dirty="0"/>
          </a:p>
          <a:p>
            <a:pPr eaLnBrk="1" hangingPunct="1"/>
            <a:endParaRPr lang="en-US" sz="2400" b="1" dirty="0"/>
          </a:p>
        </p:txBody>
      </p:sp>
      <p:pic>
        <p:nvPicPr>
          <p:cNvPr id="81924" name="Picture 6" descr="http://t3.gstatic.com/images?q=tbn:HfMTL-YuVM69PM:http://www.ndpta.org/images/j039932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232" y="1879600"/>
            <a:ext cx="2459567"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2843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81200" y="457200"/>
            <a:ext cx="8458200" cy="914400"/>
          </a:xfrm>
        </p:spPr>
        <p:txBody>
          <a:bodyPr>
            <a:normAutofit fontScale="90000"/>
          </a:bodyPr>
          <a:lstStyle/>
          <a:p>
            <a:pPr eaLnBrk="1" hangingPunct="1"/>
            <a:r>
              <a:rPr lang="en-US" b="1" dirty="0"/>
              <a:t>Providing Parents’ Information on FAFSA</a:t>
            </a:r>
          </a:p>
        </p:txBody>
      </p:sp>
      <p:sp>
        <p:nvSpPr>
          <p:cNvPr id="79875" name="Rectangle 3"/>
          <p:cNvSpPr>
            <a:spLocks noGrp="1" noChangeArrowheads="1"/>
          </p:cNvSpPr>
          <p:nvPr>
            <p:ph idx="1"/>
          </p:nvPr>
        </p:nvSpPr>
        <p:spPr>
          <a:xfrm>
            <a:off x="4038600" y="1600200"/>
            <a:ext cx="6019800" cy="4724400"/>
          </a:xfrm>
        </p:spPr>
        <p:txBody>
          <a:bodyPr>
            <a:normAutofit/>
          </a:bodyPr>
          <a:lstStyle/>
          <a:p>
            <a:pPr eaLnBrk="1" hangingPunct="1"/>
            <a:r>
              <a:rPr lang="en-US" sz="2800" dirty="0"/>
              <a:t>Others filling role of parents</a:t>
            </a:r>
          </a:p>
          <a:p>
            <a:pPr lvl="1" eaLnBrk="1" hangingPunct="1"/>
            <a:r>
              <a:rPr lang="en-US" sz="2400" dirty="0"/>
              <a:t>Grandparents, foster parents, other relatives and legal guardians are </a:t>
            </a:r>
            <a:r>
              <a:rPr lang="en-US" sz="2400" dirty="0">
                <a:solidFill>
                  <a:srgbClr val="FF0000"/>
                </a:solidFill>
              </a:rPr>
              <a:t>NOT</a:t>
            </a:r>
            <a:r>
              <a:rPr lang="en-US" sz="2400" dirty="0"/>
              <a:t> considered parents on the FAFSA unless they legally adopted student</a:t>
            </a:r>
          </a:p>
          <a:p>
            <a:pPr lvl="2" eaLnBrk="1" hangingPunct="1"/>
            <a:endParaRPr lang="en-US" sz="2000" dirty="0"/>
          </a:p>
          <a:p>
            <a:pPr lvl="2" eaLnBrk="1" hangingPunct="1"/>
            <a:r>
              <a:rPr lang="en-US" sz="2000" dirty="0">
                <a:solidFill>
                  <a:schemeClr val="tx1"/>
                </a:solidFill>
              </a:rPr>
              <a:t>Do NOT substitute information about above parties in parent section on FAFSA</a:t>
            </a:r>
          </a:p>
        </p:txBody>
      </p:sp>
      <p:pic>
        <p:nvPicPr>
          <p:cNvPr id="79876" name="Picture 7" descr="http://t1.gstatic.com/images?q=tbn:ANd9GcRXyn10rdtdAmAw2koPUtoFDOkK968JUTey6wRx1Bh5j2XMugPp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27" y="2501901"/>
            <a:ext cx="3649950" cy="242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7203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01757" y="878881"/>
            <a:ext cx="7467636" cy="5768499"/>
          </a:xfrm>
          <a:prstGeom prst="rect">
            <a:avLst/>
          </a:prstGeom>
        </p:spPr>
      </p:pic>
      <p:sp>
        <p:nvSpPr>
          <p:cNvPr id="3" name="Rectangle 2"/>
          <p:cNvSpPr/>
          <p:nvPr/>
        </p:nvSpPr>
        <p:spPr>
          <a:xfrm>
            <a:off x="7952197" y="1333798"/>
            <a:ext cx="1265147" cy="4109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620677" y="218481"/>
            <a:ext cx="8596668" cy="1320800"/>
          </a:xfrm>
        </p:spPr>
        <p:txBody>
          <a:bodyPr/>
          <a:lstStyle/>
          <a:p>
            <a:r>
              <a:rPr lang="en-US" dirty="0"/>
              <a:t>Household size &amp; # in College</a:t>
            </a:r>
          </a:p>
        </p:txBody>
      </p:sp>
      <p:sp>
        <p:nvSpPr>
          <p:cNvPr id="7" name="Content Placeholder 6"/>
          <p:cNvSpPr>
            <a:spLocks noGrp="1"/>
          </p:cNvSpPr>
          <p:nvPr>
            <p:ph idx="1"/>
          </p:nvPr>
        </p:nvSpPr>
        <p:spPr>
          <a:xfrm>
            <a:off x="677334" y="2160589"/>
            <a:ext cx="3824423" cy="3880773"/>
          </a:xfrm>
        </p:spPr>
        <p:txBody>
          <a:bodyPr>
            <a:normAutofit lnSpcReduction="10000"/>
          </a:bodyPr>
          <a:lstStyle/>
          <a:p>
            <a:r>
              <a:rPr lang="en-US" sz="2800" b="1" dirty="0"/>
              <a:t>Household</a:t>
            </a:r>
          </a:p>
          <a:p>
            <a:pPr lvl="1"/>
            <a:r>
              <a:rPr lang="en-US" sz="2600" dirty="0"/>
              <a:t>Parent(s)?</a:t>
            </a:r>
          </a:p>
          <a:p>
            <a:pPr lvl="1"/>
            <a:r>
              <a:rPr lang="en-US" sz="2600" dirty="0"/>
              <a:t>Student</a:t>
            </a:r>
          </a:p>
          <a:p>
            <a:pPr lvl="1"/>
            <a:r>
              <a:rPr lang="en-US" sz="2600" dirty="0"/>
              <a:t>Other children?</a:t>
            </a:r>
          </a:p>
          <a:p>
            <a:pPr lvl="1"/>
            <a:r>
              <a:rPr lang="en-US" sz="2600" dirty="0"/>
              <a:t>Other people?</a:t>
            </a:r>
          </a:p>
          <a:p>
            <a:r>
              <a:rPr lang="en-US" sz="2400" b="1" dirty="0"/>
              <a:t># in College</a:t>
            </a:r>
          </a:p>
          <a:p>
            <a:pPr lvl="1"/>
            <a:r>
              <a:rPr lang="en-US" sz="2200" dirty="0"/>
              <a:t>Does </a:t>
            </a:r>
            <a:r>
              <a:rPr lang="en-US" sz="2200" u="sng" dirty="0"/>
              <a:t>not</a:t>
            </a:r>
            <a:r>
              <a:rPr lang="en-US" sz="2200" dirty="0"/>
              <a:t> include parent(s)</a:t>
            </a:r>
          </a:p>
        </p:txBody>
      </p:sp>
    </p:spTree>
    <p:extLst>
      <p:ext uri="{BB962C8B-B14F-4D97-AF65-F5344CB8AC3E}">
        <p14:creationId xmlns:p14="http://schemas.microsoft.com/office/powerpoint/2010/main" val="344259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72705" y="215757"/>
            <a:ext cx="6961714" cy="6054283"/>
          </a:xfrm>
          <a:prstGeom prst="rect">
            <a:avLst/>
          </a:prstGeom>
        </p:spPr>
      </p:pic>
    </p:spTree>
    <p:extLst>
      <p:ext uri="{BB962C8B-B14F-4D97-AF65-F5344CB8AC3E}">
        <p14:creationId xmlns:p14="http://schemas.microsoft.com/office/powerpoint/2010/main" val="3131460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6480" y="5205984"/>
            <a:ext cx="1500380" cy="3169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p:nvPr/>
        </p:nvPicPr>
        <p:blipFill rotWithShape="1">
          <a:blip r:embed="rId3"/>
          <a:srcRect l="27095" t="9891" r="27319" b="30023"/>
          <a:stretch/>
        </p:blipFill>
        <p:spPr bwMode="auto">
          <a:xfrm>
            <a:off x="3980370" y="202229"/>
            <a:ext cx="7742443" cy="6396907"/>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4202131" y="1489753"/>
            <a:ext cx="1469204" cy="154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677334" y="609600"/>
            <a:ext cx="3072733" cy="1320800"/>
          </a:xfrm>
        </p:spPr>
        <p:txBody>
          <a:bodyPr/>
          <a:lstStyle/>
          <a:p>
            <a:r>
              <a:rPr lang="en-US" dirty="0"/>
              <a:t>Authorize Transfer</a:t>
            </a:r>
          </a:p>
        </p:txBody>
      </p:sp>
      <p:sp>
        <p:nvSpPr>
          <p:cNvPr id="9" name="Content Placeholder 8"/>
          <p:cNvSpPr>
            <a:spLocks noGrp="1"/>
          </p:cNvSpPr>
          <p:nvPr>
            <p:ph idx="1"/>
          </p:nvPr>
        </p:nvSpPr>
        <p:spPr>
          <a:xfrm>
            <a:off x="677334" y="2160589"/>
            <a:ext cx="3303036" cy="3880773"/>
          </a:xfrm>
        </p:spPr>
        <p:txBody>
          <a:bodyPr/>
          <a:lstStyle/>
          <a:p>
            <a:r>
              <a:rPr lang="en-US" dirty="0"/>
              <a:t>Check “Transfer My Tax Info” box</a:t>
            </a:r>
          </a:p>
          <a:p>
            <a:endParaRPr lang="en-US" dirty="0"/>
          </a:p>
          <a:p>
            <a:r>
              <a:rPr lang="en-US" dirty="0"/>
              <a:t>Click “Transfer Now”</a:t>
            </a:r>
          </a:p>
        </p:txBody>
      </p:sp>
    </p:spTree>
    <p:extLst>
      <p:ext uri="{BB962C8B-B14F-4D97-AF65-F5344CB8AC3E}">
        <p14:creationId xmlns:p14="http://schemas.microsoft.com/office/powerpoint/2010/main" val="2609652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26407" t="19782" r="39836" b="535"/>
          <a:stretch/>
        </p:blipFill>
        <p:spPr bwMode="auto">
          <a:xfrm>
            <a:off x="4119936" y="197146"/>
            <a:ext cx="7130265" cy="10549813"/>
          </a:xfrm>
          <a:prstGeom prst="rect">
            <a:avLst/>
          </a:prstGeom>
          <a:ln>
            <a:noFill/>
          </a:ln>
          <a:extLst>
            <a:ext uri="{53640926-AAD7-44D8-BBD7-CCE9431645EC}">
              <a14:shadowObscured xmlns:a14="http://schemas.microsoft.com/office/drawing/2010/main"/>
            </a:ext>
          </a:extLst>
        </p:spPr>
      </p:pic>
      <p:sp>
        <p:nvSpPr>
          <p:cNvPr id="4" name="Title 3"/>
          <p:cNvSpPr>
            <a:spLocks noGrp="1"/>
          </p:cNvSpPr>
          <p:nvPr>
            <p:ph type="title"/>
          </p:nvPr>
        </p:nvSpPr>
        <p:spPr>
          <a:xfrm>
            <a:off x="677334" y="609600"/>
            <a:ext cx="3154927" cy="1320800"/>
          </a:xfrm>
        </p:spPr>
        <p:txBody>
          <a:bodyPr>
            <a:normAutofit fontScale="90000"/>
          </a:bodyPr>
          <a:lstStyle/>
          <a:p>
            <a:r>
              <a:rPr lang="en-US" dirty="0"/>
              <a:t>Review and edit other financial information</a:t>
            </a:r>
          </a:p>
        </p:txBody>
      </p:sp>
    </p:spTree>
    <p:extLst>
      <p:ext uri="{BB962C8B-B14F-4D97-AF65-F5344CB8AC3E}">
        <p14:creationId xmlns:p14="http://schemas.microsoft.com/office/powerpoint/2010/main" val="3440854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srcRect l="29506" t="20331" r="39035" b="25083"/>
          <a:stretch/>
        </p:blipFill>
        <p:spPr bwMode="auto">
          <a:xfrm>
            <a:off x="4561726" y="88589"/>
            <a:ext cx="6082301" cy="6615329"/>
          </a:xfrm>
          <a:prstGeom prst="rect">
            <a:avLst/>
          </a:prstGeom>
          <a:ln>
            <a:noFill/>
          </a:ln>
          <a:extLst>
            <a:ext uri="{53640926-AAD7-44D8-BBD7-CCE9431645EC}">
              <a14:shadowObscured xmlns:a14="http://schemas.microsoft.com/office/drawing/2010/main"/>
            </a:ext>
          </a:extLst>
        </p:spPr>
      </p:pic>
      <p:sp>
        <p:nvSpPr>
          <p:cNvPr id="5" name="Title 4"/>
          <p:cNvSpPr>
            <a:spLocks noGrp="1"/>
          </p:cNvSpPr>
          <p:nvPr>
            <p:ph type="title"/>
          </p:nvPr>
        </p:nvSpPr>
        <p:spPr>
          <a:xfrm>
            <a:off x="677334" y="609600"/>
            <a:ext cx="3565893" cy="1320800"/>
          </a:xfrm>
        </p:spPr>
        <p:txBody>
          <a:bodyPr/>
          <a:lstStyle/>
          <a:p>
            <a:r>
              <a:rPr lang="en-US" dirty="0"/>
              <a:t>Sign and Submit FAFSA</a:t>
            </a:r>
          </a:p>
        </p:txBody>
      </p:sp>
      <p:pic>
        <p:nvPicPr>
          <p:cNvPr id="6" name="Picture 5"/>
          <p:cNvPicPr>
            <a:picLocks noChangeAspect="1"/>
          </p:cNvPicPr>
          <p:nvPr/>
        </p:nvPicPr>
        <p:blipFill rotWithShape="1">
          <a:blip r:embed="rId4"/>
          <a:srcRect l="24710" t="36854" r="37073"/>
          <a:stretch/>
        </p:blipFill>
        <p:spPr>
          <a:xfrm>
            <a:off x="369489" y="2198669"/>
            <a:ext cx="4181582" cy="4330557"/>
          </a:xfrm>
          <a:prstGeom prst="rect">
            <a:avLst/>
          </a:prstGeom>
        </p:spPr>
      </p:pic>
    </p:spTree>
    <p:extLst>
      <p:ext uri="{BB962C8B-B14F-4D97-AF65-F5344CB8AC3E}">
        <p14:creationId xmlns:p14="http://schemas.microsoft.com/office/powerpoint/2010/main" val="784821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24" y="242776"/>
            <a:ext cx="9891427" cy="824023"/>
          </a:xfrm>
        </p:spPr>
        <p:txBody>
          <a:bodyPr>
            <a:noAutofit/>
          </a:bodyPr>
          <a:lstStyle/>
          <a:p>
            <a:r>
              <a:rPr lang="en-US" sz="2800" dirty="0">
                <a:solidFill>
                  <a:srgbClr val="0070C0"/>
                </a:solidFill>
              </a:rPr>
              <a:t>Average Annual Expense for a Resident Undergraduate Attending Full-Time at a Minnesota College, </a:t>
            </a:r>
            <a:r>
              <a:rPr lang="en-US" sz="2800" dirty="0" smtClean="0">
                <a:solidFill>
                  <a:srgbClr val="0070C0"/>
                </a:solidFill>
              </a:rPr>
              <a:t>2017-2018</a:t>
            </a:r>
            <a:endParaRPr lang="en-US" sz="2800" dirty="0">
              <a:solidFill>
                <a:srgbClr val="0070C0"/>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75845400"/>
              </p:ext>
            </p:extLst>
          </p:nvPr>
        </p:nvGraphicFramePr>
        <p:xfrm>
          <a:off x="223284" y="1327354"/>
          <a:ext cx="10015868" cy="507344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0" y="6477001"/>
            <a:ext cx="7772400" cy="276999"/>
          </a:xfrm>
          <a:prstGeom prst="rect">
            <a:avLst/>
          </a:prstGeom>
          <a:noFill/>
        </p:spPr>
        <p:txBody>
          <a:bodyPr wrap="square" rtlCol="0">
            <a:spAutoFit/>
          </a:bodyPr>
          <a:lstStyle/>
          <a:p>
            <a:pPr algn="ctr"/>
            <a:r>
              <a:rPr lang="en-US" sz="1200" dirty="0"/>
              <a:t>SOURCE (retrieved </a:t>
            </a:r>
            <a:r>
              <a:rPr lang="en-US" sz="1200" dirty="0" smtClean="0"/>
              <a:t>09/24/2018):  </a:t>
            </a:r>
            <a:r>
              <a:rPr lang="en-US" sz="1200" dirty="0"/>
              <a:t>www.ohe.state.mn.us/mPg.cfm?pageID=94</a:t>
            </a:r>
          </a:p>
        </p:txBody>
      </p:sp>
    </p:spTree>
    <p:extLst>
      <p:ext uri="{BB962C8B-B14F-4D97-AF65-F5344CB8AC3E}">
        <p14:creationId xmlns:p14="http://schemas.microsoft.com/office/powerpoint/2010/main" val="467537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1047" t="11086" r="21674" b="21499"/>
          <a:stretch/>
        </p:blipFill>
        <p:spPr>
          <a:xfrm>
            <a:off x="3113069" y="123289"/>
            <a:ext cx="8794679" cy="6487877"/>
          </a:xfrm>
          <a:prstGeom prst="rect">
            <a:avLst/>
          </a:prstGeom>
        </p:spPr>
      </p:pic>
      <p:sp>
        <p:nvSpPr>
          <p:cNvPr id="4" name="Title 3"/>
          <p:cNvSpPr>
            <a:spLocks noGrp="1"/>
          </p:cNvSpPr>
          <p:nvPr>
            <p:ph type="title"/>
          </p:nvPr>
        </p:nvSpPr>
        <p:spPr>
          <a:xfrm>
            <a:off x="123290" y="609600"/>
            <a:ext cx="2887038" cy="1280845"/>
          </a:xfrm>
        </p:spPr>
        <p:txBody>
          <a:bodyPr>
            <a:normAutofit fontScale="90000"/>
          </a:bodyPr>
          <a:lstStyle/>
          <a:p>
            <a:r>
              <a:rPr lang="en-US" dirty="0" smtClean="0"/>
              <a:t>FAFSA Confirmation </a:t>
            </a:r>
            <a:r>
              <a:rPr lang="en-US" dirty="0"/>
              <a:t>Page</a:t>
            </a:r>
          </a:p>
        </p:txBody>
      </p:sp>
    </p:spTree>
    <p:extLst>
      <p:ext uri="{BB962C8B-B14F-4D97-AF65-F5344CB8AC3E}">
        <p14:creationId xmlns:p14="http://schemas.microsoft.com/office/powerpoint/2010/main" val="338098493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ltLang="en-US" sz="3200" b="1" dirty="0"/>
              <a:t>Professional Judgment</a:t>
            </a:r>
          </a:p>
        </p:txBody>
      </p:sp>
      <p:sp>
        <p:nvSpPr>
          <p:cNvPr id="141315" name="Rectangle 3"/>
          <p:cNvSpPr>
            <a:spLocks noGrp="1" noChangeArrowheads="1"/>
          </p:cNvSpPr>
          <p:nvPr>
            <p:ph idx="1"/>
          </p:nvPr>
        </p:nvSpPr>
        <p:spPr>
          <a:xfrm>
            <a:off x="3759199" y="1524000"/>
            <a:ext cx="6695729" cy="4572000"/>
          </a:xfrm>
        </p:spPr>
        <p:txBody>
          <a:bodyPr>
            <a:normAutofit lnSpcReduction="10000"/>
          </a:bodyPr>
          <a:lstStyle/>
          <a:p>
            <a:pPr eaLnBrk="1" hangingPunct="1">
              <a:lnSpc>
                <a:spcPct val="90000"/>
              </a:lnSpc>
            </a:pPr>
            <a:r>
              <a:rPr lang="en-US" altLang="en-US" sz="2400" b="1" dirty="0"/>
              <a:t>Common examples include:</a:t>
            </a:r>
          </a:p>
          <a:p>
            <a:pPr lvl="1" eaLnBrk="1" hangingPunct="1">
              <a:lnSpc>
                <a:spcPct val="90000"/>
              </a:lnSpc>
            </a:pPr>
            <a:r>
              <a:rPr lang="en-US" altLang="en-US" sz="2000" dirty="0"/>
              <a:t>Significant change in income from past tax year based on </a:t>
            </a:r>
            <a:r>
              <a:rPr lang="en-US" altLang="en-US" sz="2000" dirty="0">
                <a:solidFill>
                  <a:srgbClr val="0070C0"/>
                </a:solidFill>
              </a:rPr>
              <a:t>unemployment, underemployment</a:t>
            </a:r>
            <a:r>
              <a:rPr lang="en-US" altLang="en-US" sz="2000" dirty="0"/>
              <a:t>, death, divorce, military service or natural disaster</a:t>
            </a:r>
          </a:p>
          <a:p>
            <a:pPr lvl="1" eaLnBrk="1" hangingPunct="1">
              <a:lnSpc>
                <a:spcPct val="90000"/>
              </a:lnSpc>
            </a:pPr>
            <a:r>
              <a:rPr lang="en-US" altLang="en-US" sz="2000" dirty="0"/>
              <a:t>Unusually high medical expenses</a:t>
            </a:r>
          </a:p>
          <a:p>
            <a:pPr lvl="1" eaLnBrk="1" hangingPunct="1">
              <a:lnSpc>
                <a:spcPct val="90000"/>
              </a:lnSpc>
            </a:pPr>
            <a:r>
              <a:rPr lang="en-US" altLang="en-US" sz="2000" dirty="0"/>
              <a:t>Nursing home expenses</a:t>
            </a:r>
          </a:p>
          <a:p>
            <a:pPr lvl="1" eaLnBrk="1" hangingPunct="1">
              <a:lnSpc>
                <a:spcPct val="90000"/>
              </a:lnSpc>
            </a:pPr>
            <a:r>
              <a:rPr lang="en-US" altLang="en-US" sz="2000" dirty="0"/>
              <a:t>Significant college costs for dependent student’s parent attending college</a:t>
            </a:r>
          </a:p>
          <a:p>
            <a:pPr lvl="1" eaLnBrk="1" hangingPunct="1">
              <a:lnSpc>
                <a:spcPct val="90000"/>
              </a:lnSpc>
            </a:pPr>
            <a:r>
              <a:rPr lang="en-US" altLang="en-US" sz="2000" dirty="0"/>
              <a:t>Dependency override</a:t>
            </a:r>
          </a:p>
          <a:p>
            <a:pPr eaLnBrk="1" hangingPunct="1">
              <a:lnSpc>
                <a:spcPct val="90000"/>
              </a:lnSpc>
            </a:pPr>
            <a:endParaRPr lang="en-US" altLang="en-US" sz="2400" b="1" dirty="0"/>
          </a:p>
          <a:p>
            <a:pPr eaLnBrk="1" hangingPunct="1">
              <a:lnSpc>
                <a:spcPct val="90000"/>
              </a:lnSpc>
            </a:pPr>
            <a:r>
              <a:rPr lang="en-US" altLang="en-US" sz="2400" b="1" dirty="0"/>
              <a:t>Family should contact financial aid administrator to discuss unusual circumstances</a:t>
            </a:r>
          </a:p>
        </p:txBody>
      </p:sp>
      <p:sp>
        <p:nvSpPr>
          <p:cNvPr id="141316" name="Slide Number Placeholder 6"/>
          <p:cNvSpPr>
            <a:spLocks noGrp="1"/>
          </p:cNvSpPr>
          <p:nvPr>
            <p:ph type="sldNum" sz="quarter" idx="4294967295"/>
          </p:nvPr>
        </p:nvSpPr>
        <p:spPr bwMode="auto">
          <a:xfrm>
            <a:off x="1524000" y="6248400"/>
            <a:ext cx="685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a:buFontTx/>
              <a:buNone/>
            </a:pPr>
            <a:fld id="{E6038A99-5FC5-4A2A-A96D-CA1582B6F86E}" type="slidenum">
              <a:rPr lang="en-US" altLang="en-US" sz="1800">
                <a:solidFill>
                  <a:srgbClr val="000000"/>
                </a:solidFill>
                <a:latin typeface="Times" panose="02020603050405020304" pitchFamily="18" charset="0"/>
              </a:rPr>
              <a:pPr>
                <a:buFontTx/>
                <a:buNone/>
              </a:pPr>
              <a:t>51</a:t>
            </a:fld>
            <a:endParaRPr lang="en-US" altLang="en-US" sz="1800" dirty="0">
              <a:solidFill>
                <a:srgbClr val="000000"/>
              </a:solidFill>
              <a:latin typeface="Times" panose="02020603050405020304" pitchFamily="18" charset="0"/>
            </a:endParaRPr>
          </a:p>
        </p:txBody>
      </p:sp>
      <p:sp>
        <p:nvSpPr>
          <p:cNvPr id="141317" name="AutoShape 7" descr="data:image/jpeg;base64,/9j/4AAQSkZJRgABAQAAAQABAAD/2wCEAAkGBxQSEhQUExQVFhUXGB0XGBgXGR0YGRgZHRwYHRwYGBgZHSghGxolHBwXITEhJSkrLi4uFx8zODMsNygtLisBCgoKDg0OGhAQGiwkHCQsLCwsLCwsLCwsLCwsLCwsLCwsLCwsLCwsLCwsLCwsLCwsLCwsLCwsLCwsLCwsLCwsLP/AABEIAMIBAwMBIgACEQEDEQH/xAAcAAABBQEBAQAAAAAAAAAAAAAGAAMEBQcCAQj/xABLEAACAQMCAgYGBgcFBgUFAAABAgMABBESIQUxBhMiQVFhB3GBkaGxFDJCUnLBIzOSorLR4RUkYoLwNFNzg5PCFjVDY9IlVLPi8f/EABoBAAMBAQEBAAAAAAAAAAAAAAABAgMEBQb/xAAqEQACAgEDAwMDBQEAAAAAAAAAAQIRAxIhMQRBURMiMiNh8IGRscHRUv/aAAwDAQACEQMRAD8A0o2+O6vRb+dS3G5pAVhRZGFsK7EA8KexXuKKAbCV4Vp3FckUwQ2RXBWnSK5IpFIaZa4ZaeYVwwoKRHZaaZKktTUjAcyB66KLRGMdNvHSuuIQx/XljX8TAfM1UXXS60U463UfBQT/AEpGiLF4aZeGh+66dxDZI2b8RC/AZqtk6aSvsiIPVlj8/wAqVGiYVtB50w8OO+haS4v5MfXUH8Mfzwa4PAJ23kdB+JiTSo1TZd3F3EvOVffn5VWz8Wh7ix9Q/niuV6NoN3m9wA+JJqRHwe3XfdvMsfywKmjVNnU6gxdYCcYDezYke7NccVjdUBjyTnGwztvU1ghjKLjTgqAPVTdrdr1aMxA7IznbfFKi7ZR/QLp+eQPMgfAU7H0Yc/WkUewt88Vfi4XnkY8acWdfEUCcpFGejsKFQ8jZbYDGM1KseFW5Z1VcshAOoE888snypcfmAWOQEHRIDz9v5Co9lfkSTSFdOqPUAfFQMHu86ZDkyx4hB1MepNIwRnsjl/rFWP0cDfVQ+t4XRlaQOGTVyxpYb6fhT7FZCMt9aHPP7Sj+lOjNyZZ8QhIXUpPZIPhkVHKdt8HZl/7QR+dTbGYSRLk5yuD8qr4JBokyRlSO/wAMg/ClRDkyVExUKBudGo+VPOW2wea5/nTCzAdWw7WU0kfKpESthNuWQc+HdQS2x0WZbtaudKnYAwUDs/GlTJthmRSApxhjc7DzquuuO2sf154gfDUCfcMmtqOEnYrrTQvd+kCzTkzyfhTH8ZFUt56UlAPVweou+PgB+dFAaFprzTWXHp3xCf8AUQjfl1cTPj1k5FcnhvGrg9oyqP8AFIsQ/ZUg/CnQGnTyqgy7Ko8WIUfGqa56VWac7hD+HL/wg0IQejK5f9dcRg+I1SH3tj51a2fost1x1k0zkfd0oD7ME/GlRQrv0i2q/VWV/DYKPeT+VUl36SnORFAo7hqJY+4Y38qNbPoLYx8oFbzcl/gxx8Kt7awjjGI40QeCqF+Qp0UmZWOOcUn/AFccij/DFgftMPzq06LcLmZ736egkItdUYl0yld5MlQchfs8vDyoh6d8Zks4I5o9BHXxrLqBOImJDFcEYbOnfepYT+8XKjm1owHnhj/8h76cVuE37TOvRnwpWgvmnWOU/Q1ZdShtBxNkqWGx5bjwq86H9HYrvgCL1cf0hxM0blQHLpPIVBcDVjshTv8AVJFRPRzIPot62dhYKSfAET4+R91c8A439C4RwaYnCC+kSTuHVu14rE+Sg6v8tUjNvcquIpD/AGDHOkSBmunXUVGsKRMuksRnbw7seVGPTTpPYcNuEt34ckrNEsuUjiAwWdcdoDfsH31B9K3Cxb8MdFGFa+61f+YHc48tTMPZVv086Z29ncpBLZfSHaFZA+EOFLSKF7YJ5qT7aYuSr9FPDobm0uPpEMbFpzCmtFYqggiwqkjYDtcu+l6K7Zbjrnu0jkZGW1AdQ4EqK7y6dQ5kFf2Ki9BLs2vC4HbmeIRRt7RFET7smiARCzvbC3Gxub29uj6uqmxn/qJ7qVDvlA70MuIYoeLXEtvHKbSR1RWVchEMhCKxU6R6q5441vc2thf20CwLPdxwzxYUKw60qxZVGGYMmM43VjnkMSehYgEfSAXWfo4u5hLjOdGqTP1d+XhVDx7pPbTtw6z4fEyWkF1DIWYFdTdYAAA3aI7bsWbck+2gE3don9KlWLik8USKiaY20ooUZKDJwBjuqXaXFvwywS+uIRcTTuVt4zghUJcrp1AhcoCzNjPaC8gKY6Y/+cz/APDj/hprppb6+H8Db7AjEZHg5iTAPmOrkHvqK9zZ0OTeOMT3pmYJLK34rZxBVeRRNAQAhdXONSY06utTQSB2g4JzgVcXXBI5+JWLwIgs7mEXDoqAJ+iw2SBt2i9uCCPsmqriiBOj0g7pLtRGPVOmce1HNP8ACOMSRcAu8frLdmto3+0qzdS2Qe7T1owP/bWq2MW2v02PPR7Pb3nEeJStBCbdAOqXq1KhNRQOoxgaljDf5qXR3hEf9tXcUqI0NqJHCsoKjrSrRAKRjASVwPw1VdCI+osuLMhGVsVII7ji5I+Qoy6TMsIlvUOPprWEanxxJlvfGcewU+RNuLaKvgtjEekV7btFGYUh1pGUUorMllkhcYHfy8T40KdJem9nexxxW1gIX65CX0xDs5KsvY33B9VHXC0x0ou/8VmG/wDwL/20CdKOmsF+sCW9iYClwrtJhN10uhXsDPNwf8tAu4Yelzhkdvbm4tkRAuqCcRqqjEi5RmwOYYqB/wAaoHS3jFnwzijmWzWWNrOMhEjjwrdZKS2GwMkADI32q/4xMtzxDiPC3O1zZrJHnukAZSR5/q2/5dBnpft9d++dsWCn25noe24LfYIvSdxiztEa1WxTrri3YxyJHGOrZgyqxOzAg4ORvULg/EtUY1ZyRXfpIt1fiNqG5C2H8b1awWaKNlrLK+xvgVKyKl/sOyfj/KlU9MAYwO/u86VYm1lF/wCBb6c/ppUH43aQ/DI+NWFv6MkX9bcnwwqhPYCxPyo/kTUpXlkEZ5c9udYze8aT+zIY5JC11b3XWBW1Mx0s2+ojH2jzP2a6DiNCs/R9ZJzR3P8AjdvkuBTvRRbOYTdTapGYZnhYMiatS4ycjOxz491ReP8ATcwTMkds86RxrNO6sB1cbciBjtHG/d8yBqTjElq3GmtiuQYLuMkagUlwXYD8LfCmI1YCsy4l09uRYTzBES5t7sW8iAEgr5ajnfcZ8qtehXHbpryW1vJEkLwpdwlVChY3xmMYAyFJABOT2Sc74Az05thb8U0Efor6S0kx3GSKdEcY/AxJ/FTAJbDpJniV0Xm/ui2UdymcaFVtJL7DJyM+POpknpAsuqnljkaZYESRxGpzpchRjVgEgncZ2wc4IxWZ29hIX4raYJe34e8I8WWGbVHgd+YjHXthc29zO0dvpH0ngxjkRBgC5jXODsMsAg9hBoodl10v6ci/sb2O0SZGi6t9eerJh1ZaZQDnTgYwcZEgPlTvE+nl6epEC20bCzF5L1z7OCdo42BxqI3H4u7FV3R+2Ny9oQGZLvhElqzBSQJIta9ojYHsADPftT9r0Qu2tuHXa2Uc08UDW0trcgIdKs/VSAS4AI2O++Dj1Oh6iu6YcYn4ktyscoS3WwjuupKhte6s3a5hlO2dx2MY3NGycVkWKy4hGms9QvWJnBaORULqpOwcMqkZ27JGRnIhX/o0u5ltnFzHFMbdra8KooVonJYrGqKFyNRXkvIHORuY9GeixtrOG2kkEpjXTqCaQRkkbFjyBA591Kh6l3M56Q9LIJLeWz4dZvCbg4mdkVBpP1gArHUxGV7gAxxVNxOQtw+04cYZNcVxJKznT1bI5uCAuG1Z/SrzUcj5Z1y54HawnXJJHH5uQvzND3FOO8JjOWu42I/3amU/uZo3BKPkD+mXSV7jh0Fk8MxniZC0h0aHCKy6gQ2rUwKndRvmrzinpB4XO4a44XLK4UKGkhgchQScAtIdsknHmaq+JdO+HZ/RxzSnxKLGP3m1fu0OXnTZXbEVrGD3ZJcn1BQPKi2PTDydXvSEScM+hRRTJL9KNwrEKEVdTFFGGJyBoGMY2q84l00afitnfG3lWK2RlMY0lyXWQMVywXHaTmR9U1S2ltxO5/VWsoHcRF1Y/akA+dW1r6NeJTjMxSMHukk1H3IGHxpamNRx92V69MYUh4vEYpQb+R3j+phNYP6zt5Byfs6qj2HEoIo4yO0ySRuQo3IR1YgE4GcA99F1t6Gv95dL6ljPzLflVnD6KIF5yu3rGP4SKiTkzbH6Ubt8lPxX0l8IuGZpOGySSsNId4IGblgdoyE7VWdDemUcFoLPiNu08BOtGUBipzqIZWIP1yWDA5GrGMCjJPRpbqcgr+xk+8tTPGOhiIYDr7JlCHs8g4YA8/vaffT1S8EaMX/QDdM+kzcSaC3tIGgtIN0U6VLNjSDhThAqkgAH7R8setxMwcNurB45DLcTLIsg0lAAIBhiW1Z/RtyB5ijPi3RQ24QxlipJDskXWMgxkHQDuM7Hwqt4jYr2XSQSqEDsRHjbVpYvk9jfkNznO1LVK7ousOmrB+w4gLSyvoTHI7XcKxoyBdKkCUHXlgcdscgab4r0lee04ba9S4Nm8bu2Rh+rGldG/wB3PPG9Xs/BiMIzqqoZFDMSo1I/kDk6SCF781axdFgs4Ay2rdmMZGkac5DZwRnbHOhTaREo4m7spoun0S8Ykvzb3HVtbCDTiPrNQZTkjrNOnA8c+VQOk3SfhssIWz4a0EwdG1iGFOyrAsupHzuMjHLxo+/8HReI/Z/rXC9DovEfs/1p+o/BOiHkBeI9JDccWTiMEUqiIR9mTSHYLqEi9liO0jMBk8zXnSvi/wDaV3LLFFJGDbCECXSDqBl37DMMdsd/jR8nRmNDswHs/rSHR6NckH92k5sajBdwR4xxwX19C6RSxiOERMJNOSdTHI0MwxvRSnIc+VPrwJFJYc/HA/nSs7RmGCQDz9ndUSdlRcYqrIciHO1e1M/sx/EHz3HwzSqKK1xC4Gssbg0Tf20jRq0sWqWNiO0oYPJhfDkB7a1IGq+a6tYGd3aCN3+uxKK7ADA1Hm2BXQjlMyntCVt7p4Li5hns0jZbdnBM8Y0ASiMgmMhfPmdtsG7fozOZGPUBIpeFGB1VsrHKB2I+0xZsAKM7+ur676f2Mf8A6pbyRGPxIA+NUd76WYQD1dvI3dl2Cfw6qYDXos4VPK9vxCSWN4hafRoguQ+FfBVxjHZKsNWTnI5UadJei8V61s0hdWt5RKhTGSQQdJyD2SVUn8NZTw7p3cRRLBw+1ijjUnCKskzZO5wSfEk8q7lu+P3AyevjTvPYtlH+Y6T8aYjXY+B28d1JeadM0iCN3LHSUGn7JOnPZXfntVML/g9idmsomBZgE0FwWwGwEywyAAcdwA7qzm39G/ELwlpbmAgnO8zzEewAj97uq8s/QlHt193K3lEip8X15/rTAur30vcOi2Trpcbfo48DbuHWFfeNqHL/ANOgz+htNvvSyhT+yqn50WcN9FXDYucLSn/3ZGYfsghfhRBa8DsrRSyQW0KgbtoRMD/E5HzNAGNv6SeN3JxbQYB5dVbO/qyz6h7dqX9g9JLwHrJJ4w335liXHmsZz7MVtnCeOW11q+jzxTafrdW4bTnlnB2qwzTEYbYehC5Y6ri7iUnnpV5T+0xXeiOw9Clov62eeQ+WhB8FJ+NafmvDSAFLD0ccNhGFtUbvzIWl/jJFENpYxRDEUaRjwRQvyFSaYuLlIxl3VB4swUfE0DHDXNVsnSG2CSv1yFYRmQqc6QcgcueSCBjv2r576Wekq7vJCYpZbeIHsJG5Ts9xcp2mbGM5OPAUgPpOua+deiXpOu7edRNK00DHSyzMzlATsyuct2diQc5AI22I0+64rNNDMGd4zD1NyrhAhaIscnTqbC9liNW+MZHigDk1T9Kv9mkbvjKyj/lur/IGqe8aT6W2ZSBqiaFhrYumFDqqJiM5bVqJ5age4UT3kAeN0+8pX3gikA1fW4lUDW6b5DRtpPf7x5GoCdH7cBQYg2kEAv2ickkls8zkk7+O1SeB3HWW8LHmY1z68AH45qWxqRjXVgclA3yduZ5ZPn5102a8lbY4O+NvXVN0Y4i00RLnU6sQdgPAjb20gLYDbnXGkZNcTXCopZ2VFB3Z2Cgesnamri7VF1syhSNjzz6vGkMecYx668cZBqp4dxUzM4xgAZHjjPfVDxz0kWNtIYiZJmU4bqgGVT3gszAEjyzRyML2cFeeMioqvGp5gY8PMd+KHrTj8F6qvbuSASrAgqVPMah6u8ZGx8KtYuFYbduY7vI+frqWBOKKd9JOd/8AW9eU8gAAHhSoACX6M8SuP1khA8JJSR+yuRUq19GZP6ycD8Cn5k/lWiCuwa1JA219Glmu7mWQ+b6R7lA+dXll0Ssovq20WfFl1n3vk1cA17rxzpgdQxBRhQAPADA9wr5/9PnSUzXa2iMergALgHYytuc+OldI8iWrZ+kXSu1sUZriVVIGQmQZG8Aqczn3eNfKvSHihurqe4K6TLIz6Qc6cnIGe/A76tCY/wBEuOvY3cNxGzDQw1gH60eRrQjvBH5HmK+w1YHccjXxjwixM8qoMeJBOOyu7b+Sgn2V9UHiE+biNOrTqYFaMAFyWZG07kgaQyEct/KhiCjNfMvpn6TXM9/PbO7CCF9KRjZdgO2w+0x5gnkDtitkveMvL1ojclWgt5wqfWCGQ9djT2smPHLfwrDPS7HEOJSNCSUdUbPaOTpwcFtyNseyhADnAONzWUyz27lHU+xh3qw+0p7xX1NZdNY3hik6uQloYp5AoBWFJeRZmIyAQ3LJwpOK+TI4WbkCRkAnuBPLJ5CvqTg3RyOOGOCSVQ72KWjpsGJUMdQGeY1uMb+ugA3zVN0vkZbOd0LBo160aSQf0ZDkbeIUjHnXl7xZLfrGdpWCKuoKhYLgMxbsjbI3OT3D2zraXrY8shUMCNL4JI8wCRgjuoAEL8yPLIzSzFUvIV0I5VPo8qR7FU5jW5yTvheeKfs+CkyxdYhdYnuoAXGcQyYeMgtzUKFjz548aLtIHIYoci4/IzqxRBCZpISckuvV6xrPdgsmMd2R40DIJ6KvNbxxSkLmy+jSY3IdWQoy42I2c+0V89cQ6OXEV1Ja9WzyxtpOgEg7ZDZ7gVIIz419Gx8akIjLHB6thIFA/WHTpdCc7DDbf4hzxVQsW5O+TjJJLMcADdmyT493kBSLjBvkxTh3Q+5e4ihliaMO6qzEqAqk7nOSOWceeK+hbb6NbqRHCupnMGmPts2kE6SXxsEGSCcDOBVRCul1bnpIIzjuOeeM0/NbRTFyxUEzCZQ6llz1axsrY5ggHvHdU7jnCuCfccWLxrHar2nikK5Ojq9GEIxg9sOQMctjvVjwy56yGKT76K3vANQk4cmiMiQIU1YaIKihWO6BSCNP1ee/ZB51L4YqLEixHUijSp1ath599Igi8C2WRN+xLIvsLFx8GFWDCq6zOm4uF27WiT3roP8ABU96QA10u4vIpSCE4d+ZHPBOAB4EnvoOuopbeO5kBw9spYgEjOPA94zj30QcZITiMbuez2Dk9w3HzpvpDwvr5bq3UqrXEBVSeWrYjPllaQGC8V43cXRzPNJJvnDMSAT91eS+oAUR+jXjIW6igneQwSHq1QHKrIzDScH6oJJBI+9Qne2rxSNHIpV0JVge4g4NF3oq6OG6uxKTiK2ZJW/xMDlUHrIJPkD41s6oQd9Orx7KK46rKllEanO4D4yQR34zvWNYrd/SNbRSoySOFDJkN4MpyDjmd8bVhsMOUZiyjSBgE7sScYUd+OZ9VZxNYhP6NLzRdlM4EiEetl7Q+Gr31u7IMqeedtyT3Z/KvnnorBJHNb3OjMXXiLII+swwRgbgYbOSMVtnVSyAEsAAQBzPlUT5Ey86pfuj3Uqpi8i7Fzt5CvKixFzN0hRcbZ7KsdwCA3LA+0eewqNedJTG4XRsHIk78JtpceXaUn213BwgKF7ZDBQhYY3A5c+R8xUm4igD5fTrZdG/ep7j/OtSSfwa6MkKO3NlDe/eq/pRE5UMqdYAsg0ldQ1lOwxUcxqGPLVTsXEo0IjUHAITYdlTjYe6m/7WbKqoBJZ1y22CpPcBvmnYHyjc3DSMXdizscszHJJ8SaaqZxiJknlVxhg7Z9eTUOtSSTYR5fmVCgsSOYAHd593trXfRj6SXeSO2uEDyviNZyxyVBZgsgwckZYAjHMZ8ayWMaYXbvchB6hhm+OipHRfiItruGZs6UcFsc9PI488E0MDfOkPpKsOGStAkLPIu7CJUVQTvhmzz5HkedY56QemzcVlSRoVi6tSq6TqJBOe02AW35dwydt6oOOSFriZidRMjHPjucH3VBpDui86LcfFqZFlhWeCUKJYmOnVocOhDAHBDDzBBIIrXeiHpLtJLx1/2dZnUr1iA4PVomgyh+yCV2JHfvisGpUxH2Lb2utbjII6x3G/gFEYPqwufbUjg8bJBEsmNaoqtg5GQADv66GvR3xxp7S3EjKX6iPxDHCgFjkYPIHI8ac45xB0kmxKVKIska7AN9bUDtlskAeWakYUzTADJz7Bn5UFdJ5o7eTKblyWdA31W27Wnu1bZ9Wag3bSySyBA4LdahXtkjKkqzN9UDUBpAHI86HulNy6sQT2mddu8NIVLA57wNv8opNlw5CK0v1k5HHkSM+7NSs0JwSoA2VJfbGfq4ORv4n+lOrdEHJJLePMjYjY+34UG4TBxkjIyOY8KbluVXOSNuY5n3c6H7W4VRqOc55jny7iTjPsNRZpCxJJzk53oAKLaT6SrrGCyqUdgRsSHUge1Q9EthbmN5vus4dfaqhtvWD76B+ifEysrxJpy2nUSCdOASNhz2zt6qOeGXRkRWYANuCByyCQflUsxnyR7htNyh+/Gyn/AClSPm1WDN5VA4tsYm8JB7mBX5kVN1ipIKDpRwvrkVgQrrsCe8HmD86rrOykWRJHl1FBgdnG2+xJ3POuemvSVLaSCNw2HJJKnkNQA2+1zOw32qwDg5wQcc8d3rp0UqIVzw/W7OxVmbnqjRuQx4A8sd/dTV2ssNtOsEcXWMp0GNRGdZ2yVY4JA3BzzA2qzrxmwMnkKaY2jBbmWZJD1jSiQZzqLB9+ec7749tRZ8vksck7k+dGvTzpLbXUcaQguwbOsqV0rjkM7nUT+76qCq61JyW/7GFJPYJuiPFre3VhIgDAh9WMliMBVx34yxHtrRuB9L7e5/Qx6tegsBg4IB33PI9+D3VidFnov/29P+HJ8qMzUsdNLbv3JhGpXb3NgJzvoPw/nSrmCddIyy5AxuR3bUq806Rl3JKagWBDLyyTvsceOO+umsHbBOTlApGrG4zz8RvXc1xkrtuD8wcV7PfMQNJxkA/HetLJJD2QAYlsAsr+orj+VPpbxr2ieTF+ewJGD7KqZEcg5LHcqc+BHh7aaW2ZgNIK4Az3ZII8e/nTsRiXpVgVOJ3GjGltDjHmiZ/e1UJUb+l630X4yDlolbc5J3cZ29VBFbLgkkXE2VjUfZBz6yST8NPuqPTpcacY7Weee7fbH+uVNUwPWYnc715Rd0o6FGztLa6EwkW4xhdGll1IHGe0c949nnQjQAqftLOSVtMSPI3PSilj7hv4UxRx6Hv/ADAdnUOqfIxnbbu9eKGBq/Qaw6ixtkuWaO4VDlC26L1hcADuyoXIq2PEYXdZyM/oyACu+Qy8s9+SBt50zPYSO6sF0gMrAZAAA2OQObYqUvBQQFYjClsY54bf2EHHurOxj8vGjqVFQBy2DqOwBBIbbmNiPZWS9KIblbkSSoTEZdSsqkpnXggt3NnbB8sVro4eqHXI2Tt2jgcs4HxPvqNxqaIwSxg/WUuMb7g6s+8Umy4umAFPTnAAIGefq/rTlnc6AQR5j1+6mZSckk7+uqNzhm8q8pZpUARuhHEwb0hh2SxYt3DA0rny2WtIt7qPrPtAhmX/AA5Yg5zjmedVPC+DLGg0RKpKoxwMZdTk5J7/AOdW/wBFJ1HlllfzBGnw9VZtmDdsk8XXMbHww3uIP5VIhbIB8qbnUlSNtxio/DmzGuSdhj3UhGU+mK4LXscZPZWEMB4FmbJ9yrVR0I4wsUyCV2WMZIGvq4lOCTI4B7bbacEH63dgUSemDhf6WCdeboYj3ksCCmPYze6s0rqhUokN0w74x0+JdTDkBS4wNtQyuljqGxwGIGDz3x3DHEePzTnEjkpq1GMEhSd8+J3yfHG2NgBVayEAHbB5bjOxxy5jcd9c1SikJts9bGTjIHdk5OPM4GfdXlKlVCFRP6OP9tUkAgI+x9VDKjJA5edab0D6ITW8jyzFV7OhApDZyd2PcOQA9ZqMkoqLsaTb2CV+KaCVwOZ+Jz+deVIn4YGYnJ9w/lSrz9jYnxxgfWO+1IFF5DJqOyEmu+q3zVWBYRS5XNQvpjKOXj7xTsLhRiu0jU07EYb6YrgPfgZyUhRW8jlmx7mB9tA1WvSm/wDpF3PKNw0jacfdBwv7oFVVdK4M2Kp/AVBuYAeRlQHPLGoZqBU/gI/vNv8A8WP+NaYGqenS6CwWsHMl2kz4BVCge0sfdWOVofpsutV5EnckI97M5+QFZ5Uw4G+RVcdEeLm0u4ZgdlbDd3Ybst8CT7Kp69FUI+o3vX3IOw0nHiDz/OmLC7bru0x2JHM4PhgctqZ6LcSSayt5Dgs0S6sfeAw37wNJJ1zqzzPLzrnsui74qpdMLzyPDPsz30McatZo4QVwBnDkncRlgcAY3JOB6iaIbSfIyT7KhdK5f0B82A+OfyppjS3A1d/Z3Ujjz+ddFcHAPd865CnB2rQ2OTSApV6KBhvcXZBC8iG964NN8OuiD2icNk7+PgPZT10U+vpyRS6/B2GwrCzAnibK952/1zqJZSEFhj7R5nxp2N9vf86ipKBIdxuB8P8A+0rAzf0o3oe+iicsUSMZVW0gOxO+cHBxpyfDwqj49GoLJMyK/wCsSZYw3Xxn6pZ1wQ2NicEHHtNf0puHkvLlpBhutYY8Ap0qP2QKsejXGCoCSNGwQgxrMudI31dW4BIbwXB8BXalUUZ8soDaP1XXFcR5xqJABPguTlvZXM0DJjWrLkahqBGR4jPdsaL+J9MFdoTGoV1JBeRdQRWwCVUH623njGN80P8AGuIiUnGTk6ndsFnPIDONlUZwBgb7jNUm3yhNIrKVKlVCPCK23ohxBpbOFiCzacE7cxseZ51idal6Mrz+6MpONEhwSeecH86w6he2y4chl1j/AHB+1/SvKYF+n3194pVxGg3xS4KjY1Xx3DZ+sffXNwSDhuYpvrRWLlbLot7WUuN+YqdC+KHUvSvI4qTDxU/a99UpiaB/0gdCreSCWaCIJOo19jYNg5bK8s41chzrFa+iZrsyK6YxkFfeCM188OuCR4bV14Z6kzOSo5q96D2AnvoEOcBtZx4IC3xIA9tUVHHomi/vTyEbJER7WKgfANWs3UWyVyQfSdddZxKc9w0KPYi5+OaFat+l02u9uWHLrWA9QOPyqopx4QmKlSpUwNm9EdxrsWUn9XIygZ+ywDfMtRE8YHPlms29E94VadPEK3u1A/MVody5NcOV1NmseC2tLhMAA1xxpWli0pvgg48Rgjbz3qj6o5G5pyNCM7n3mpWWiqKiPiEMmCkiN4gMNvLGcipL7DnzHcdqx663d/xN8zXUV3Iv1XdfwsR8jXq+h4Zms/lGt0qyn+1J/wDfS/8AUb+dFPo1upHvgXd30xu3aYt4cs8udRPE4xbspZk3VGxJESCCfZj+dVF9C+d2bSQO8gfDFWd5eFFyFJ9eB+dU44tKwI0oBkjfJ7z3V5spdhpDlpcFCwzncHffYgePmDVg94ABI3ZADZ9QBJPwodLtr3YDK/ZGOR88/eqt6Z8TKWhTUcuQgPLIOdQIAxjSCPbSxu5JeQlsrM8u7kyyPI3N2Ln1sScfGm0BztnPPbntvnbw515Rf0W4YBbyS/bkVlXyXBG3mT8hXp5cixxswirYMLfSAEaiQdznDZPrYGpfRrhX0q4SHJAIJJHcAM+Bxvgcu+qtTRj6OZ44pHd2AJKouTvg5zt4ZK+6nklpi2C3YJTxFGZDzVip9akg/EVJNgRbic8jL1QHqUsT8h76f6UKBeXGOXWsfec/nUm5b/6bAMbfSJDnz0janq2X3CiiJrYeifDBbwQoR2mjLtkb6iQ2PYGx/lrIoYdbKn3mC/tED862+5iYFO2frY7IAwCD4g94FYdTLZIrGTAK9qP9GH3n/bP5GlXEanl7bhx591UrLjY1f5qp4uuCD41lNdykRK6JpjNItWWoodN1oBbuUEn1Dc1hs8mpmbGMknHhk5rY+Jt+hl/4b/wmsYru6ThmOQn8XshEYsZ7cKSHPiwz7qLfRZzuPUn/AH1RdMcdZBj/AO2i/hoj9FyYSdvFkHuDH860yy+lYor3Abx+NluZgwIPWOcHzYkH1edV9brcW0cw0yIjjwYA49R7vZVC3QC1eQACRQe5X7v8wJqYdTGt0V6TMopVtEvo9slQ4jckDOWdu7nyIFTeG9D7eFo5BEgZTnG5xkEbkk5O/fVPqYoFibVmfejGBxcO+ltHVMNWDpzqTbPLPPb11pPXb8jy/wBc6trhdSlQcUPSy4YZ8xXJmnqlZUVSJMkp227/AB9n517rPiPdn86gTXIwd/8AQpfSfAE+zHzxWNlGQ3Qw7/ib5mp/R22MkkgAB0wTsc936GQA79+orUG9GJJPxt8zRh6MrYMbs/a6nQPU2rP8Ir6HJLTjs40rkBNF3otH9+/5T/kPzoQWjX0UQ6ruQ9ywn3lk/kaM7rHIIfI1a5fVHjIBIzvQo9zod1Oc5zsCe4eA8QaKYFAHIcyPiapekA/SL5r8j/8AsK8OdVZ1IqJLs60IVu8b4HMZ7z/hof6a3TM0aEAYBbAOeewzsPA1e3kgUKSQMMp3ONsgH4E0Gceuesncg5AOkeoDHzz7626OOqd+CcjpDPDbMzSLGO/mfADmaO7K2Chk1PpRsAatOxAb7OPGhvoihBdwhbbSCMDHeeZH+Gr+OSTrHAVRkK27E+I7h5Dvo6zI3PSuwY1SsA549LMv3WI9xIon6Mri1lYcw+of5AjD5UPcUTE0gPPWeXLc5on6NW+bdTqcZLbA4HMju35Ad9dPVT+kn5r/AEjGvcD/AEhl1XMzHvc/yqy4jAF4bakHcyuzDO/aBwceGlR76peIylpHY8ycn14GfjV5x+cCys4+8qJPZoC/PPxrbtBfnBPkidDYw17BkEgMWwN91ViP3gDWr3kzFc6CMEN2io5EHuJPKsy9H3+2of8AC/yxWn3k6aWUuoJUjGRnlXN1L96Lx8DmqT7qftH/AONKmo79SAe1uAdlY/ECva5tyx+m5oFf6wzXdKpGVl7w4AZT3fyqrzRPVBxWLS/LY71lONbopMhXCakZfFSPeMVjBrboY9QOOY39YrGeIx6ZZF8HYe4muro3yjPKPcZuNboc5xFEvtEagj2HNHHo4XFs58ZT8FX+tZxWr9ErUxWkOR9Ya/YxJHwxWnU7Y6Fj+QQWpy3sru6lKFWHMVxYg5Jxt41xxN+Q8q418DfsXFtcCRfDuIqwblQ3w6J9nUjH+vKr+QkqKlt0Xj7oaxv31V8R4WCda4znlj2c6sjnI5UpAcHf3CtGrMQZY91NRP2Rnwqdxmx0tqGcHzI39lVVtGufqg4Y8xnvz8qwaotGa8Ux10uOXWP/ABGiv0WyETygDIKjP7386Eb4/pZPxt/EaI+gkpRpXH2TH7tTE/AV7/UbYH+n8o44fMFcUf8AokjOu5YYGFQbjPMufHyoBcYJHnWkeiY4iuDgnLqNh4Ke/wBtPqn9Jix/IO41OWGo8+7A5geXrqt6QwroXIJySNyT3Z/Kp4dtZwvNRzIHInwz4iqnpdOUty7YGllOwLHc48R415FN7I6eChvERI3ICrhSc4A3xt8aBXckknmSSfWd6tuK8WEqae2e/cKoB9mSffXHBOAS3eer04UgMSwGkHvxzOwPurs6XG8UG5mWSWp7F30ccJANRC75OTjmAQd/IiruzjSU6lbJAI7PaB3UjkD511f8HSKRiiALhTyGx7QPyFeWt71TBjyBJI/yt/SvPlUsj+/9m62iZ9xV8zSn/GR7jj8qKuBRyC2iKhdJ1bljz1t3BfzoMdyxLHmTk+s7mtA6KzxtbrEW305AUFiDz5KDXf1caxqP5wY437rAfiiFZZAeeo8v9eFSuNTZW1Gc6bdB3bHLbbezn41x0gI+kSYz3A5BByAAdjVeTXTj3hFvwZy5YX+j+yDddKwBClFGRn7QZ/3QPfWkogXkAPUMUIdC7FxY8wvWa2xp3P2Qc57wo7u+iWKLUoYyOcgHmF57/ZArhzyubNoLY7sGwgH3cr+ySv5V7Q7xFikjKA2M5+s3eM+PnXtRovcdhNSrylWQz2o95bCRcd/cafpUADGTG3mKzDpnb6LuQgYD4ce3n+8Grar6zEgztq8aFON9GBdMgfWChP1cYIOMjJGx2G/wqsEvTnvwE1qRlvD7GSdxHEpdzyA+Z8B51t9xZFIYl27CKhxy2AG3lTnBOFrADpRF2A7IGcDuLd9Wbb91XlyeoqFFaSo4bLsV9tTntxImO/x86AumVhK0itEDhQeRwV8xk+Hh4VZei2TMMy5O0gP7S/0qVBendjct6La0laFgD6iPzq4HF4NQi61Otz9TUNXLP1efKo/FbcMhOMkHbvrMBZyf2iihu20odWOdhnUM+pVxjyxU48ak2m/uPXp3Nddxt6/6V6W8j8K8lOx9/ur1nA5kUhDLprTBAwRQfco0bSBmxp7RwO7Hnn7tGUco9e55Anv8qoOkluWbIjYhkKtjA2/0TSaGjHWbJJPfvRV0Ptg0UxIBJOkZHLC93vqo4vwOSDtfWTP1hzH4h3euinoNw5pLR2QkESnkBuNKcifbXq9VNSwNwfg58aqe4D3X13/Efma070UJi1lPjMfgqfzNZ90gtRHKRvuMnPcQzL/259taf0I4T1Fsiuo1OvWHO+5Jx7dOgeyl1M08K+4QVSZfyzqGXtDvHP2/lUHpBOrW8oCs2VP2dvjtU+cAAeTD4nH50xNwqJua49RNebfg3M9m4MjjKRshPIlgB7hqoj6HdH3tzI/WqdQCkaT3YbPMePxNWFnYRoExJggAYyCdtuVWEdwNbYDHIU7KfMd+3cKtZMlOLewmlyeT25ZgGc9pWGwA5YPeD50GcZsdKSAFywBI7THlvyzj4UaXErZQhCMN9ogcwR3E95FVPGOETSElOrGoEEbnn4Hs1DtNNFAB0Z4R9KnEZLBMFnK4yAOWMgjJOBRlDaG2woJIViFJ54BOAceWKs+j/CurjDatLOoLaVQb47zpJPvp2fhCSs6uXJBBB1t3qBuAcHcHurXPk9UiC0gP0nsBJPrjKrrUs2o6RkEAnPjuKHlg/SBNiSwXbcHJA2rRrroyqNGU0kklfqgc1J5+tfjVja8MxG+pF16SFbAJGxGx7qrF1MopRe4pQT3RYRTBQFSN9IAAGnSAByHbIpqxeTQoCL2cr2m+6SvIKfDxqWsw0hiQAQDvtz3qHa3qAyDUDhyRp7XMBvs57yaxLOpLV2OSY8/hJ+OqlTv0wfdk/wCm38qVFsKJFKlSqQFSpUqAPK9FKlQB5SavKVADd0gKnIB27xUXgUSrENIAz4DFeUqAJ68zVboAmJAGfHv3517SoAeQ5znepcagAbV5SoAUfNvX+QpN9Zfb+VKlQBA47EpickDOk91SeHIAgAAA8BtXlKl3GD3EbKN5wXjRjrP1lB8D3jxolP11/C3zSvaVVbEQOLSEDYke2uuHoGHaAb1jPzpUqrsBLtBhTj7zfxNXv/qf5PzpUqkDy9+qPxp/GtP0qVHYBix+oPb8zST9a/4E+clKlR5A5vuS/jFUF3cv1uNbY8MnHupUquAmW/CLZOqRtC50jfAzy8akQfrJP8vyNKlUPljJVKlSqQP/2Q=="/>
          <p:cNvSpPr>
            <a:spLocks noChangeAspect="1" noChangeArrowheads="1"/>
          </p:cNvSpPr>
          <p:nvPr/>
        </p:nvSpPr>
        <p:spPr bwMode="auto">
          <a:xfrm>
            <a:off x="1692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
        <p:nvSpPr>
          <p:cNvPr id="141318" name="AutoShape 9" descr="data:image/jpeg;base64,/9j/4AAQSkZJRgABAQAAAQABAAD/2wCEAAkGBxQSEhQUExQVFhUXGB0XGBgXGR0YGRgZHRwYHRwYGBgZHSghGxolHBwXITEhJSkrLi4uFx8zODMsNygtLisBCgoKDg0OGhAQGiwkHCQsLCwsLCwsLCwsLCwsLCwsLCwsLCwsLCwsLCwsLCwsLCwsLCwsLCwsLCwsLCwsLCwsLP/AABEIAMIBAwMBIgACEQEDEQH/xAAcAAABBQEBAQAAAAAAAAAAAAAGAAMEBQcCAQj/xABLEAACAQMCAgYGBgcFBgUFAAABAgMABBESIQUxBhMiQVFhB3GBkaGxFDJCUnLBIzOSorLR4RUkYoLwNFNzg5PCFjVDY9IlVLPi8f/EABoBAAMBAQEBAAAAAAAAAAAAAAABAgMEBQb/xAAqEQACAgEDAwMDBQEAAAAAAAAAAQIRAxIhMQRBURMiMiNh8IGRscHRUv/aAAwDAQACEQMRAD8A0o2+O6vRb+dS3G5pAVhRZGFsK7EA8KexXuKKAbCV4Vp3FckUwQ2RXBWnSK5IpFIaZa4ZaeYVwwoKRHZaaZKktTUjAcyB66KLRGMdNvHSuuIQx/XljX8TAfM1UXXS60U463UfBQT/AEpGiLF4aZeGh+66dxDZI2b8RC/AZqtk6aSvsiIPVlj8/wAqVGiYVtB50w8OO+haS4v5MfXUH8Mfzwa4PAJ23kdB+JiTSo1TZd3F3EvOVffn5VWz8Wh7ix9Q/niuV6NoN3m9wA+JJqRHwe3XfdvMsfywKmjVNnU6gxdYCcYDezYke7NccVjdUBjyTnGwztvU1ghjKLjTgqAPVTdrdr1aMxA7IznbfFKi7ZR/QLp+eQPMgfAU7H0Yc/WkUewt88Vfi4XnkY8acWdfEUCcpFGejsKFQ8jZbYDGM1KseFW5Z1VcshAOoE888snypcfmAWOQEHRIDz9v5Co9lfkSTSFdOqPUAfFQMHu86ZDkyx4hB1MepNIwRnsjl/rFWP0cDfVQ+t4XRlaQOGTVyxpYb6fhT7FZCMt9aHPP7Sj+lOjNyZZ8QhIXUpPZIPhkVHKdt8HZl/7QR+dTbGYSRLk5yuD8qr4JBokyRlSO/wAMg/ClRDkyVExUKBudGo+VPOW2wea5/nTCzAdWw7WU0kfKpESthNuWQc+HdQS2x0WZbtaudKnYAwUDs/GlTJthmRSApxhjc7DzquuuO2sf154gfDUCfcMmtqOEnYrrTQvd+kCzTkzyfhTH8ZFUt56UlAPVweou+PgB+dFAaFprzTWXHp3xCf8AUQjfl1cTPj1k5FcnhvGrg9oyqP8AFIsQ/ZUg/CnQGnTyqgy7Ko8WIUfGqa56VWac7hD+HL/wg0IQejK5f9dcRg+I1SH3tj51a2fost1x1k0zkfd0oD7ME/GlRQrv0i2q/VWV/DYKPeT+VUl36SnORFAo7hqJY+4Y38qNbPoLYx8oFbzcl/gxx8Kt7awjjGI40QeCqF+Qp0UmZWOOcUn/AFccij/DFgftMPzq06LcLmZ736egkItdUYl0yld5MlQchfs8vDyoh6d8Zks4I5o9BHXxrLqBOImJDFcEYbOnfepYT+8XKjm1owHnhj/8h76cVuE37TOvRnwpWgvmnWOU/Q1ZdShtBxNkqWGx5bjwq86H9HYrvgCL1cf0hxM0blQHLpPIVBcDVjshTv8AVJFRPRzIPot62dhYKSfAET4+R91c8A439C4RwaYnCC+kSTuHVu14rE+Sg6v8tUjNvcquIpD/AGDHOkSBmunXUVGsKRMuksRnbw7seVGPTTpPYcNuEt34ckrNEsuUjiAwWdcdoDfsH31B9K3Cxb8MdFGFa+61f+YHc48tTMPZVv086Z29ncpBLZfSHaFZA+EOFLSKF7YJ5qT7aYuSr9FPDobm0uPpEMbFpzCmtFYqggiwqkjYDtcu+l6K7Zbjrnu0jkZGW1AdQ4EqK7y6dQ5kFf2Ki9BLs2vC4HbmeIRRt7RFET7smiARCzvbC3Gxub29uj6uqmxn/qJ7qVDvlA70MuIYoeLXEtvHKbSR1RWVchEMhCKxU6R6q5441vc2thf20CwLPdxwzxYUKw60qxZVGGYMmM43VjnkMSehYgEfSAXWfo4u5hLjOdGqTP1d+XhVDx7pPbTtw6z4fEyWkF1DIWYFdTdYAAA3aI7bsWbck+2gE3don9KlWLik8USKiaY20ooUZKDJwBjuqXaXFvwywS+uIRcTTuVt4zghUJcrp1AhcoCzNjPaC8gKY6Y/+cz/APDj/hprppb6+H8Db7AjEZHg5iTAPmOrkHvqK9zZ0OTeOMT3pmYJLK34rZxBVeRRNAQAhdXONSY06utTQSB2g4JzgVcXXBI5+JWLwIgs7mEXDoqAJ+iw2SBt2i9uCCPsmqriiBOj0g7pLtRGPVOmce1HNP8ACOMSRcAu8frLdmto3+0qzdS2Qe7T1owP/bWq2MW2v02PPR7Pb3nEeJStBCbdAOqXq1KhNRQOoxgaljDf5qXR3hEf9tXcUqI0NqJHCsoKjrSrRAKRjASVwPw1VdCI+osuLMhGVsVII7ji5I+Qoy6TMsIlvUOPprWEanxxJlvfGcewU+RNuLaKvgtjEekV7btFGYUh1pGUUorMllkhcYHfy8T40KdJem9nexxxW1gIX65CX0xDs5KsvY33B9VHXC0x0ou/8VmG/wDwL/20CdKOmsF+sCW9iYClwrtJhN10uhXsDPNwf8tAu4Yelzhkdvbm4tkRAuqCcRqqjEi5RmwOYYqB/wAaoHS3jFnwzijmWzWWNrOMhEjjwrdZKS2GwMkADI32q/4xMtzxDiPC3O1zZrJHnukAZSR5/q2/5dBnpft9d++dsWCn25noe24LfYIvSdxiztEa1WxTrri3YxyJHGOrZgyqxOzAg4ORvULg/EtUY1ZyRXfpIt1fiNqG5C2H8b1awWaKNlrLK+xvgVKyKl/sOyfj/KlU9MAYwO/u86VYm1lF/wCBb6c/ppUH43aQ/DI+NWFv6MkX9bcnwwqhPYCxPyo/kTUpXlkEZ5c9udYze8aT+zIY5JC11b3XWBW1Mx0s2+ojH2jzP2a6DiNCs/R9ZJzR3P8AjdvkuBTvRRbOYTdTapGYZnhYMiatS4ycjOxz491ReP8ATcwTMkds86RxrNO6sB1cbciBjtHG/d8yBqTjElq3GmtiuQYLuMkagUlwXYD8LfCmI1YCsy4l09uRYTzBES5t7sW8iAEgr5ajnfcZ8qtehXHbpryW1vJEkLwpdwlVChY3xmMYAyFJABOT2Sc74Az05thb8U0Efor6S0kx3GSKdEcY/AxJ/FTAJbDpJniV0Xm/ui2UdymcaFVtJL7DJyM+POpknpAsuqnljkaZYESRxGpzpchRjVgEgncZ2wc4IxWZ29hIX4raYJe34e8I8WWGbVHgd+YjHXthc29zO0dvpH0ngxjkRBgC5jXODsMsAg9hBoodl10v6ci/sb2O0SZGi6t9eerJh1ZaZQDnTgYwcZEgPlTvE+nl6epEC20bCzF5L1z7OCdo42BxqI3H4u7FV3R+2Ny9oQGZLvhElqzBSQJIta9ojYHsADPftT9r0Qu2tuHXa2Uc08UDW0trcgIdKs/VSAS4AI2O++Dj1Oh6iu6YcYn4ktyscoS3WwjuupKhte6s3a5hlO2dx2MY3NGycVkWKy4hGms9QvWJnBaORULqpOwcMqkZ27JGRnIhX/o0u5ltnFzHFMbdra8KooVonJYrGqKFyNRXkvIHORuY9GeixtrOG2kkEpjXTqCaQRkkbFjyBA591Kh6l3M56Q9LIJLeWz4dZvCbg4mdkVBpP1gArHUxGV7gAxxVNxOQtw+04cYZNcVxJKznT1bI5uCAuG1Z/SrzUcj5Z1y54HawnXJJHH5uQvzND3FOO8JjOWu42I/3amU/uZo3BKPkD+mXSV7jh0Fk8MxniZC0h0aHCKy6gQ2rUwKndRvmrzinpB4XO4a44XLK4UKGkhgchQScAtIdsknHmaq+JdO+HZ/RxzSnxKLGP3m1fu0OXnTZXbEVrGD3ZJcn1BQPKi2PTDydXvSEScM+hRRTJL9KNwrEKEVdTFFGGJyBoGMY2q84l00afitnfG3lWK2RlMY0lyXWQMVywXHaTmR9U1S2ltxO5/VWsoHcRF1Y/akA+dW1r6NeJTjMxSMHukk1H3IGHxpamNRx92V69MYUh4vEYpQb+R3j+phNYP6zt5Byfs6qj2HEoIo4yO0ySRuQo3IR1YgE4GcA99F1t6Gv95dL6ljPzLflVnD6KIF5yu3rGP4SKiTkzbH6Ubt8lPxX0l8IuGZpOGySSsNId4IGblgdoyE7VWdDemUcFoLPiNu08BOtGUBipzqIZWIP1yWDA5GrGMCjJPRpbqcgr+xk+8tTPGOhiIYDr7JlCHs8g4YA8/vaffT1S8EaMX/QDdM+kzcSaC3tIGgtIN0U6VLNjSDhThAqkgAH7R8setxMwcNurB45DLcTLIsg0lAAIBhiW1Z/RtyB5ijPi3RQ24QxlipJDskXWMgxkHQDuM7Hwqt4jYr2XSQSqEDsRHjbVpYvk9jfkNznO1LVK7ousOmrB+w4gLSyvoTHI7XcKxoyBdKkCUHXlgcdscgab4r0lee04ba9S4Nm8bu2Rh+rGldG/wB3PPG9Xs/BiMIzqqoZFDMSo1I/kDk6SCF781axdFgs4Ay2rdmMZGkac5DZwRnbHOhTaREo4m7spoun0S8Ykvzb3HVtbCDTiPrNQZTkjrNOnA8c+VQOk3SfhssIWz4a0EwdG1iGFOyrAsupHzuMjHLxo+/8HReI/Z/rXC9DovEfs/1p+o/BOiHkBeI9JDccWTiMEUqiIR9mTSHYLqEi9liO0jMBk8zXnSvi/wDaV3LLFFJGDbCECXSDqBl37DMMdsd/jR8nRmNDswHs/rSHR6NckH92k5sajBdwR4xxwX19C6RSxiOERMJNOSdTHI0MwxvRSnIc+VPrwJFJYc/HA/nSs7RmGCQDz9ndUSdlRcYqrIciHO1e1M/sx/EHz3HwzSqKK1xC4Gssbg0Tf20jRq0sWqWNiO0oYPJhfDkB7a1IGq+a6tYGd3aCN3+uxKK7ADA1Hm2BXQjlMyntCVt7p4Li5hns0jZbdnBM8Y0ASiMgmMhfPmdtsG7fozOZGPUBIpeFGB1VsrHKB2I+0xZsAKM7+ur676f2Mf8A6pbyRGPxIA+NUd76WYQD1dvI3dl2Cfw6qYDXos4VPK9vxCSWN4hafRoguQ+FfBVxjHZKsNWTnI5UadJei8V61s0hdWt5RKhTGSQQdJyD2SVUn8NZTw7p3cRRLBw+1ijjUnCKskzZO5wSfEk8q7lu+P3AyevjTvPYtlH+Y6T8aYjXY+B28d1JeadM0iCN3LHSUGn7JOnPZXfntVML/g9idmsomBZgE0FwWwGwEywyAAcdwA7qzm39G/ELwlpbmAgnO8zzEewAj97uq8s/QlHt193K3lEip8X15/rTAur30vcOi2Trpcbfo48DbuHWFfeNqHL/ANOgz+htNvvSyhT+yqn50WcN9FXDYucLSn/3ZGYfsghfhRBa8DsrRSyQW0KgbtoRMD/E5HzNAGNv6SeN3JxbQYB5dVbO/qyz6h7dqX9g9JLwHrJJ4w335liXHmsZz7MVtnCeOW11q+jzxTafrdW4bTnlnB2qwzTEYbYehC5Y6ri7iUnnpV5T+0xXeiOw9Clov62eeQ+WhB8FJ+NafmvDSAFLD0ccNhGFtUbvzIWl/jJFENpYxRDEUaRjwRQvyFSaYuLlIxl3VB4swUfE0DHDXNVsnSG2CSv1yFYRmQqc6QcgcueSCBjv2r576Wekq7vJCYpZbeIHsJG5Ts9xcp2mbGM5OPAUgPpOua+deiXpOu7edRNK00DHSyzMzlATsyuct2diQc5AI22I0+64rNNDMGd4zD1NyrhAhaIscnTqbC9liNW+MZHigDk1T9Kv9mkbvjKyj/lur/IGqe8aT6W2ZSBqiaFhrYumFDqqJiM5bVqJ5age4UT3kAeN0+8pX3gikA1fW4lUDW6b5DRtpPf7x5GoCdH7cBQYg2kEAv2ickkls8zkk7+O1SeB3HWW8LHmY1z68AH45qWxqRjXVgclA3yduZ5ZPn5102a8lbY4O+NvXVN0Y4i00RLnU6sQdgPAjb20gLYDbnXGkZNcTXCopZ2VFB3Z2Cgesnamri7VF1syhSNjzz6vGkMecYx668cZBqp4dxUzM4xgAZHjjPfVDxz0kWNtIYiZJmU4bqgGVT3gszAEjyzRyML2cFeeMioqvGp5gY8PMd+KHrTj8F6qvbuSASrAgqVPMah6u8ZGx8KtYuFYbduY7vI+frqWBOKKd9JOd/8AW9eU8gAAHhSoACX6M8SuP1khA8JJSR+yuRUq19GZP6ycD8Cn5k/lWiCuwa1JA219Glmu7mWQ+b6R7lA+dXll0Ssovq20WfFl1n3vk1cA17rxzpgdQxBRhQAPADA9wr5/9PnSUzXa2iMergALgHYytuc+OldI8iWrZ+kXSu1sUZriVVIGQmQZG8Aqczn3eNfKvSHihurqe4K6TLIz6Qc6cnIGe/A76tCY/wBEuOvY3cNxGzDQw1gH60eRrQjvBH5HmK+w1YHccjXxjwixM8qoMeJBOOyu7b+Sgn2V9UHiE+biNOrTqYFaMAFyWZG07kgaQyEct/KhiCjNfMvpn6TXM9/PbO7CCF9KRjZdgO2w+0x5gnkDtitkveMvL1ojclWgt5wqfWCGQ9djT2smPHLfwrDPS7HEOJSNCSUdUbPaOTpwcFtyNseyhADnAONzWUyz27lHU+xh3qw+0p7xX1NZdNY3hik6uQloYp5AoBWFJeRZmIyAQ3LJwpOK+TI4WbkCRkAnuBPLJ5CvqTg3RyOOGOCSVQ72KWjpsGJUMdQGeY1uMb+ugA3zVN0vkZbOd0LBo160aSQf0ZDkbeIUjHnXl7xZLfrGdpWCKuoKhYLgMxbsjbI3OT3D2zraXrY8shUMCNL4JI8wCRgjuoAEL8yPLIzSzFUvIV0I5VPo8qR7FU5jW5yTvheeKfs+CkyxdYhdYnuoAXGcQyYeMgtzUKFjz548aLtIHIYoci4/IzqxRBCZpISckuvV6xrPdgsmMd2R40DIJ6KvNbxxSkLmy+jSY3IdWQoy42I2c+0V89cQ6OXEV1Ja9WzyxtpOgEg7ZDZ7gVIIz419Gx8akIjLHB6thIFA/WHTpdCc7DDbf4hzxVQsW5O+TjJJLMcADdmyT493kBSLjBvkxTh3Q+5e4ihliaMO6qzEqAqk7nOSOWceeK+hbb6NbqRHCupnMGmPts2kE6SXxsEGSCcDOBVRCul1bnpIIzjuOeeM0/NbRTFyxUEzCZQ6llz1axsrY5ggHvHdU7jnCuCfccWLxrHar2nikK5Ojq9GEIxg9sOQMctjvVjwy56yGKT76K3vANQk4cmiMiQIU1YaIKihWO6BSCNP1ee/ZB51L4YqLEixHUijSp1ath599Igi8C2WRN+xLIvsLFx8GFWDCq6zOm4uF27WiT3roP8ABU96QA10u4vIpSCE4d+ZHPBOAB4EnvoOuopbeO5kBw9spYgEjOPA94zj30QcZITiMbuez2Dk9w3HzpvpDwvr5bq3UqrXEBVSeWrYjPllaQGC8V43cXRzPNJJvnDMSAT91eS+oAUR+jXjIW6igneQwSHq1QHKrIzDScH6oJJBI+9Qne2rxSNHIpV0JVge4g4NF3oq6OG6uxKTiK2ZJW/xMDlUHrIJPkD41s6oQd9Orx7KK46rKllEanO4D4yQR34zvWNYrd/SNbRSoySOFDJkN4MpyDjmd8bVhsMOUZiyjSBgE7sScYUd+OZ9VZxNYhP6NLzRdlM4EiEetl7Q+Gr31u7IMqeedtyT3Z/KvnnorBJHNb3OjMXXiLII+swwRgbgYbOSMVtnVSyAEsAAQBzPlUT5Ey86pfuj3Uqpi8i7Fzt5CvKixFzN0hRcbZ7KsdwCA3LA+0eewqNedJTG4XRsHIk78JtpceXaUn213BwgKF7ZDBQhYY3A5c+R8xUm4igD5fTrZdG/ep7j/OtSSfwa6MkKO3NlDe/eq/pRE5UMqdYAsg0ldQ1lOwxUcxqGPLVTsXEo0IjUHAITYdlTjYe6m/7WbKqoBJZ1y22CpPcBvmnYHyjc3DSMXdizscszHJJ8SaaqZxiJknlVxhg7Z9eTUOtSSTYR5fmVCgsSOYAHd593trXfRj6SXeSO2uEDyviNZyxyVBZgsgwckZYAjHMZ8ayWMaYXbvchB6hhm+OipHRfiItruGZs6UcFsc9PI488E0MDfOkPpKsOGStAkLPIu7CJUVQTvhmzz5HkedY56QemzcVlSRoVi6tSq6TqJBOe02AW35dwydt6oOOSFriZidRMjHPjucH3VBpDui86LcfFqZFlhWeCUKJYmOnVocOhDAHBDDzBBIIrXeiHpLtJLx1/2dZnUr1iA4PVomgyh+yCV2JHfvisGpUxH2Lb2utbjII6x3G/gFEYPqwufbUjg8bJBEsmNaoqtg5GQADv66GvR3xxp7S3EjKX6iPxDHCgFjkYPIHI8ac45xB0kmxKVKIska7AN9bUDtlskAeWakYUzTADJz7Bn5UFdJ5o7eTKblyWdA31W27Wnu1bZ9Wag3bSySyBA4LdahXtkjKkqzN9UDUBpAHI86HulNy6sQT2mddu8NIVLA57wNv8opNlw5CK0v1k5HHkSM+7NSs0JwSoA2VJfbGfq4ORv4n+lOrdEHJJLePMjYjY+34UG4TBxkjIyOY8KbluVXOSNuY5n3c6H7W4VRqOc55jny7iTjPsNRZpCxJJzk53oAKLaT6SrrGCyqUdgRsSHUge1Q9EthbmN5vus4dfaqhtvWD76B+ifEysrxJpy2nUSCdOASNhz2zt6qOeGXRkRWYANuCByyCQflUsxnyR7htNyh+/Gyn/AClSPm1WDN5VA4tsYm8JB7mBX5kVN1ipIKDpRwvrkVgQrrsCe8HmD86rrOykWRJHl1FBgdnG2+xJ3POuemvSVLaSCNw2HJJKnkNQA2+1zOw32qwDg5wQcc8d3rp0UqIVzw/W7OxVmbnqjRuQx4A8sd/dTV2ssNtOsEcXWMp0GNRGdZ2yVY4JA3BzzA2qzrxmwMnkKaY2jBbmWZJD1jSiQZzqLB9+ec7749tRZ8vksck7k+dGvTzpLbXUcaQguwbOsqV0rjkM7nUT+76qCq61JyW/7GFJPYJuiPFre3VhIgDAh9WMliMBVx34yxHtrRuB9L7e5/Qx6tegsBg4IB33PI9+D3VidFnov/29P+HJ8qMzUsdNLbv3JhGpXb3NgJzvoPw/nSrmCddIyy5AxuR3bUq806Rl3JKagWBDLyyTvsceOO+umsHbBOTlApGrG4zz8RvXc1xkrtuD8wcV7PfMQNJxkA/HetLJJD2QAYlsAsr+orj+VPpbxr2ieTF+ewJGD7KqZEcg5LHcqc+BHh7aaW2ZgNIK4Az3ZII8e/nTsRiXpVgVOJ3GjGltDjHmiZ/e1UJUb+l630X4yDlolbc5J3cZ29VBFbLgkkXE2VjUfZBz6yST8NPuqPTpcacY7Weee7fbH+uVNUwPWYnc715Rd0o6FGztLa6EwkW4xhdGll1IHGe0c949nnQjQAqftLOSVtMSPI3PSilj7hv4UxRx6Hv/ADAdnUOqfIxnbbu9eKGBq/Qaw6ixtkuWaO4VDlC26L1hcADuyoXIq2PEYXdZyM/oyACu+Qy8s9+SBt50zPYSO6sF0gMrAZAAA2OQObYqUvBQQFYjClsY54bf2EHHurOxj8vGjqVFQBy2DqOwBBIbbmNiPZWS9KIblbkSSoTEZdSsqkpnXggt3NnbB8sVro4eqHXI2Tt2jgcs4HxPvqNxqaIwSxg/WUuMb7g6s+8Umy4umAFPTnAAIGefq/rTlnc6AQR5j1+6mZSckk7+uqNzhm8q8pZpUARuhHEwb0hh2SxYt3DA0rny2WtIt7qPrPtAhmX/AA5Yg5zjmedVPC+DLGg0RKpKoxwMZdTk5J7/AOdW/wBFJ1HlllfzBGnw9VZtmDdsk8XXMbHww3uIP5VIhbIB8qbnUlSNtxio/DmzGuSdhj3UhGU+mK4LXscZPZWEMB4FmbJ9yrVR0I4wsUyCV2WMZIGvq4lOCTI4B7bbacEH63dgUSemDhf6WCdeboYj3ksCCmPYze6s0rqhUokN0w74x0+JdTDkBS4wNtQyuljqGxwGIGDz3x3DHEePzTnEjkpq1GMEhSd8+J3yfHG2NgBVayEAHbB5bjOxxy5jcd9c1SikJts9bGTjIHdk5OPM4GfdXlKlVCFRP6OP9tUkAgI+x9VDKjJA5edab0D6ITW8jyzFV7OhApDZyd2PcOQA9ZqMkoqLsaTb2CV+KaCVwOZ+Jz+deVIn4YGYnJ9w/lSrz9jYnxxgfWO+1IFF5DJqOyEmu+q3zVWBYRS5XNQvpjKOXj7xTsLhRiu0jU07EYb6YrgPfgZyUhRW8jlmx7mB9tA1WvSm/wDpF3PKNw0jacfdBwv7oFVVdK4M2Kp/AVBuYAeRlQHPLGoZqBU/gI/vNv8A8WP+NaYGqenS6CwWsHMl2kz4BVCge0sfdWOVofpsutV5EnckI97M5+QFZ5Uw4G+RVcdEeLm0u4ZgdlbDd3Ybst8CT7Kp69FUI+o3vX3IOw0nHiDz/OmLC7bru0x2JHM4PhgctqZ6LcSSayt5Dgs0S6sfeAw37wNJJ1zqzzPLzrnsui74qpdMLzyPDPsz30McatZo4QVwBnDkncRlgcAY3JOB6iaIbSfIyT7KhdK5f0B82A+OfyppjS3A1d/Z3Ujjz+ddFcHAPd865CnB2rQ2OTSApV6KBhvcXZBC8iG964NN8OuiD2icNk7+PgPZT10U+vpyRS6/B2GwrCzAnibK952/1zqJZSEFhj7R5nxp2N9vf86ipKBIdxuB8P8A+0rAzf0o3oe+iicsUSMZVW0gOxO+cHBxpyfDwqj49GoLJMyK/wCsSZYw3Xxn6pZ1wQ2NicEHHtNf0puHkvLlpBhutYY8Ap0qP2QKsejXGCoCSNGwQgxrMudI31dW4BIbwXB8BXalUUZ8soDaP1XXFcR5xqJABPguTlvZXM0DJjWrLkahqBGR4jPdsaL+J9MFdoTGoV1JBeRdQRWwCVUH623njGN80P8AGuIiUnGTk6ndsFnPIDONlUZwBgb7jNUm3yhNIrKVKlVCPCK23ohxBpbOFiCzacE7cxseZ51idal6Mrz+6MpONEhwSeecH86w6he2y4chl1j/AHB+1/SvKYF+n3194pVxGg3xS4KjY1Xx3DZ+sffXNwSDhuYpvrRWLlbLot7WUuN+YqdC+KHUvSvI4qTDxU/a99UpiaB/0gdCreSCWaCIJOo19jYNg5bK8s41chzrFa+iZrsyK6YxkFfeCM188OuCR4bV14Z6kzOSo5q96D2AnvoEOcBtZx4IC3xIA9tUVHHomi/vTyEbJER7WKgfANWs3UWyVyQfSdddZxKc9w0KPYi5+OaFat+l02u9uWHLrWA9QOPyqopx4QmKlSpUwNm9EdxrsWUn9XIygZ+ywDfMtRE8YHPlms29E94VadPEK3u1A/MVody5NcOV1NmseC2tLhMAA1xxpWli0pvgg48Rgjbz3qj6o5G5pyNCM7n3mpWWiqKiPiEMmCkiN4gMNvLGcipL7DnzHcdqx663d/xN8zXUV3Iv1XdfwsR8jXq+h4Zms/lGt0qyn+1J/wDfS/8AUb+dFPo1upHvgXd30xu3aYt4cs8udRPE4xbspZk3VGxJESCCfZj+dVF9C+d2bSQO8gfDFWd5eFFyFJ9eB+dU44tKwI0oBkjfJ7z3V5spdhpDlpcFCwzncHffYgePmDVg94ABI3ZADZ9QBJPwodLtr3YDK/ZGOR88/eqt6Z8TKWhTUcuQgPLIOdQIAxjSCPbSxu5JeQlsrM8u7kyyPI3N2Ln1sScfGm0BztnPPbntvnbw515Rf0W4YBbyS/bkVlXyXBG3mT8hXp5cixxswirYMLfSAEaiQdznDZPrYGpfRrhX0q4SHJAIJJHcAM+Bxvgcu+qtTRj6OZ44pHd2AJKouTvg5zt4ZK+6nklpi2C3YJTxFGZDzVip9akg/EVJNgRbic8jL1QHqUsT8h76f6UKBeXGOXWsfec/nUm5b/6bAMbfSJDnz0janq2X3CiiJrYeifDBbwQoR2mjLtkb6iQ2PYGx/lrIoYdbKn3mC/tED862+5iYFO2frY7IAwCD4g94FYdTLZIrGTAK9qP9GH3n/bP5GlXEanl7bhx591UrLjY1f5qp4uuCD41lNdykRK6JpjNItWWoodN1oBbuUEn1Dc1hs8mpmbGMknHhk5rY+Jt+hl/4b/wmsYru6ThmOQn8XshEYsZ7cKSHPiwz7qLfRZzuPUn/AH1RdMcdZBj/AO2i/hoj9FyYSdvFkHuDH860yy+lYor3Abx+NluZgwIPWOcHzYkH1edV9brcW0cw0yIjjwYA49R7vZVC3QC1eQACRQe5X7v8wJqYdTGt0V6TMopVtEvo9slQ4jckDOWdu7nyIFTeG9D7eFo5BEgZTnG5xkEbkk5O/fVPqYoFibVmfejGBxcO+ltHVMNWDpzqTbPLPPb11pPXb8jy/wBc6trhdSlQcUPSy4YZ8xXJmnqlZUVSJMkp227/AB9n517rPiPdn86gTXIwd/8AQpfSfAE+zHzxWNlGQ3Qw7/ib5mp/R22MkkgAB0wTsc936GQA79+orUG9GJJPxt8zRh6MrYMbs/a6nQPU2rP8Ir6HJLTjs40rkBNF3otH9+/5T/kPzoQWjX0UQ6ruQ9ywn3lk/kaM7rHIIfI1a5fVHjIBIzvQo9zod1Oc5zsCe4eA8QaKYFAHIcyPiapekA/SL5r8j/8AsK8OdVZ1IqJLs60IVu8b4HMZ7z/hof6a3TM0aEAYBbAOeewzsPA1e3kgUKSQMMp3ONsgH4E0Gceuesncg5AOkeoDHzz7626OOqd+CcjpDPDbMzSLGO/mfADmaO7K2Chk1PpRsAatOxAb7OPGhvoihBdwhbbSCMDHeeZH+Gr+OSTrHAVRkK27E+I7h5Dvo6zI3PSuwY1SsA549LMv3WI9xIon6Mri1lYcw+of5AjD5UPcUTE0gPPWeXLc5on6NW+bdTqcZLbA4HMju35Ad9dPVT+kn5r/AEjGvcD/AEhl1XMzHvc/yqy4jAF4bakHcyuzDO/aBwceGlR76peIylpHY8ycn14GfjV5x+cCys4+8qJPZoC/PPxrbtBfnBPkidDYw17BkEgMWwN91ViP3gDWr3kzFc6CMEN2io5EHuJPKsy9H3+2of8AC/yxWn3k6aWUuoJUjGRnlXN1L96Lx8DmqT7qftH/AONKmo79SAe1uAdlY/ECva5tyx+m5oFf6wzXdKpGVl7w4AZT3fyqrzRPVBxWLS/LY71lONbopMhXCakZfFSPeMVjBrboY9QOOY39YrGeIx6ZZF8HYe4muro3yjPKPcZuNboc5xFEvtEagj2HNHHo4XFs58ZT8FX+tZxWr9ErUxWkOR9Ya/YxJHwxWnU7Y6Fj+QQWpy3sru6lKFWHMVxYg5Jxt41xxN+Q8q418DfsXFtcCRfDuIqwblQ3w6J9nUjH+vKr+QkqKlt0Xj7oaxv31V8R4WCda4znlj2c6sjnI5UpAcHf3CtGrMQZY91NRP2Rnwqdxmx0tqGcHzI39lVVtGufqg4Y8xnvz8qwaotGa8Ux10uOXWP/ABGiv0WyETygDIKjP7386Eb4/pZPxt/EaI+gkpRpXH2TH7tTE/AV7/UbYH+n8o44fMFcUf8AokjOu5YYGFQbjPMufHyoBcYJHnWkeiY4iuDgnLqNh4Ke/wBtPqn9Jix/IO41OWGo8+7A5geXrqt6QwroXIJySNyT3Z/Kp4dtZwvNRzIHInwz4iqnpdOUty7YGllOwLHc48R415FN7I6eChvERI3ICrhSc4A3xt8aBXckknmSSfWd6tuK8WEqae2e/cKoB9mSffXHBOAS3eer04UgMSwGkHvxzOwPurs6XG8UG5mWSWp7F30ccJANRC75OTjmAQd/IiruzjSU6lbJAI7PaB3UjkD511f8HSKRiiALhTyGx7QPyFeWt71TBjyBJI/yt/SvPlUsj+/9m62iZ9xV8zSn/GR7jj8qKuBRyC2iKhdJ1bljz1t3BfzoMdyxLHmTk+s7mtA6KzxtbrEW305AUFiDz5KDXf1caxqP5wY437rAfiiFZZAeeo8v9eFSuNTZW1Gc6bdB3bHLbbezn41x0gI+kSYz3A5BByAAdjVeTXTj3hFvwZy5YX+j+yDddKwBClFGRn7QZ/3QPfWkogXkAPUMUIdC7FxY8wvWa2xp3P2Qc57wo7u+iWKLUoYyOcgHmF57/ZArhzyubNoLY7sGwgH3cr+ySv5V7Q7xFikjKA2M5+s3eM+PnXtRovcdhNSrylWQz2o95bCRcd/cafpUADGTG3mKzDpnb6LuQgYD4ce3n+8Grar6zEgztq8aFON9GBdMgfWChP1cYIOMjJGx2G/wqsEvTnvwE1qRlvD7GSdxHEpdzyA+Z8B51t9xZFIYl27CKhxy2AG3lTnBOFrADpRF2A7IGcDuLd9Wbb91XlyeoqFFaSo4bLsV9tTntxImO/x86AumVhK0itEDhQeRwV8xk+Hh4VZei2TMMy5O0gP7S/0qVBendjct6La0laFgD6iPzq4HF4NQi61Otz9TUNXLP1efKo/FbcMhOMkHbvrMBZyf2iihu20odWOdhnUM+pVxjyxU48ak2m/uPXp3Nddxt6/6V6W8j8K8lOx9/ur1nA5kUhDLprTBAwRQfco0bSBmxp7RwO7Hnn7tGUco9e55Anv8qoOkluWbIjYhkKtjA2/0TSaGjHWbJJPfvRV0Ptg0UxIBJOkZHLC93vqo4vwOSDtfWTP1hzH4h3euinoNw5pLR2QkESnkBuNKcifbXq9VNSwNwfg58aqe4D3X13/Efma070UJi1lPjMfgqfzNZ90gtRHKRvuMnPcQzL/259taf0I4T1Fsiuo1OvWHO+5Jx7dOgeyl1M08K+4QVSZfyzqGXtDvHP2/lUHpBOrW8oCs2VP2dvjtU+cAAeTD4nH50xNwqJua49RNebfg3M9m4MjjKRshPIlgB7hqoj6HdH3tzI/WqdQCkaT3YbPMePxNWFnYRoExJggAYyCdtuVWEdwNbYDHIU7KfMd+3cKtZMlOLewmlyeT25ZgGc9pWGwA5YPeD50GcZsdKSAFywBI7THlvyzj4UaXErZQhCMN9ogcwR3E95FVPGOETSElOrGoEEbnn4Hs1DtNNFAB0Z4R9KnEZLBMFnK4yAOWMgjJOBRlDaG2woJIViFJ54BOAceWKs+j/CurjDatLOoLaVQb47zpJPvp2fhCSs6uXJBBB1t3qBuAcHcHurXPk9UiC0gP0nsBJPrjKrrUs2o6RkEAnPjuKHlg/SBNiSwXbcHJA2rRrroyqNGU0kklfqgc1J5+tfjVja8MxG+pF16SFbAJGxGx7qrF1MopRe4pQT3RYRTBQFSN9IAAGnSAByHbIpqxeTQoCL2cr2m+6SvIKfDxqWsw0hiQAQDvtz3qHa3qAyDUDhyRp7XMBvs57yaxLOpLV2OSY8/hJ+OqlTv0wfdk/wCm38qVFsKJFKlSqQFSpUqAPK9FKlQB5SavKVADd0gKnIB27xUXgUSrENIAz4DFeUqAJ68zVboAmJAGfHv3517SoAeQ5znepcagAbV5SoAUfNvX+QpN9Zfb+VKlQBA47EpickDOk91SeHIAgAAA8BtXlKl3GD3EbKN5wXjRjrP1lB8D3jxolP11/C3zSvaVVbEQOLSEDYke2uuHoGHaAb1jPzpUqrsBLtBhTj7zfxNXv/qf5PzpUqkDy9+qPxp/GtP0qVHYBix+oPb8zST9a/4E+clKlR5A5vuS/jFUF3cv1uNbY8MnHupUquAmW/CLZOqRtC50jfAzy8akQfrJP8vyNKlUPljJVKlSqQP/2Q=="/>
          <p:cNvSpPr>
            <a:spLocks noChangeAspect="1" noChangeArrowheads="1"/>
          </p:cNvSpPr>
          <p:nvPr/>
        </p:nvSpPr>
        <p:spPr bwMode="auto">
          <a:xfrm>
            <a:off x="1844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
        <p:nvSpPr>
          <p:cNvPr id="141319" name="AutoShape 11" descr="data:image/jpeg;base64,/9j/4AAQSkZJRgABAQAAAQABAAD/2wCEAAkGBxQSEhQUExQVFhUXGB0XGBgXGR0YGRgZHRwYHRwYGBgZHSghGxolHBwXITEhJSkrLi4uFx8zODMsNygtLisBCgoKDg0OGhAQGiwkHCQsLCwsLCwsLCwsLCwsLCwsLCwsLCwsLCwsLCwsLCwsLCwsLCwsLCwsLCwsLCwsLCwsLP/AABEIAMIBAwMBIgACEQEDEQH/xAAcAAABBQEBAQAAAAAAAAAAAAAGAAMEBQcCAQj/xABLEAACAQMCAgYGBgcFBgUFAAABAgMABBESIQUxBhMiQVFhB3GBkaGxFDJCUnLBIzOSorLR4RUkYoLwNFNzg5PCFjVDY9IlVLPi8f/EABoBAAMBAQEBAAAAAAAAAAAAAAABAgMEBQb/xAAqEQACAgEDAwMDBQEAAAAAAAAAAQIRAxIhMQRBURMiMiNh8IGRscHRUv/aAAwDAQACEQMRAD8A0o2+O6vRb+dS3G5pAVhRZGFsK7EA8KexXuKKAbCV4Vp3FckUwQ2RXBWnSK5IpFIaZa4ZaeYVwwoKRHZaaZKktTUjAcyB66KLRGMdNvHSuuIQx/XljX8TAfM1UXXS60U463UfBQT/AEpGiLF4aZeGh+66dxDZI2b8RC/AZqtk6aSvsiIPVlj8/wAqVGiYVtB50w8OO+haS4v5MfXUH8Mfzwa4PAJ23kdB+JiTSo1TZd3F3EvOVffn5VWz8Wh7ix9Q/niuV6NoN3m9wA+JJqRHwe3XfdvMsfywKmjVNnU6gxdYCcYDezYke7NccVjdUBjyTnGwztvU1ghjKLjTgqAPVTdrdr1aMxA7IznbfFKi7ZR/QLp+eQPMgfAU7H0Yc/WkUewt88Vfi4XnkY8acWdfEUCcpFGejsKFQ8jZbYDGM1KseFW5Z1VcshAOoE888snypcfmAWOQEHRIDz9v5Co9lfkSTSFdOqPUAfFQMHu86ZDkyx4hB1MepNIwRnsjl/rFWP0cDfVQ+t4XRlaQOGTVyxpYb6fhT7FZCMt9aHPP7Sj+lOjNyZZ8QhIXUpPZIPhkVHKdt8HZl/7QR+dTbGYSRLk5yuD8qr4JBokyRlSO/wAMg/ClRDkyVExUKBudGo+VPOW2wea5/nTCzAdWw7WU0kfKpESthNuWQc+HdQS2x0WZbtaudKnYAwUDs/GlTJthmRSApxhjc7DzquuuO2sf154gfDUCfcMmtqOEnYrrTQvd+kCzTkzyfhTH8ZFUt56UlAPVweou+PgB+dFAaFprzTWXHp3xCf8AUQjfl1cTPj1k5FcnhvGrg9oyqP8AFIsQ/ZUg/CnQGnTyqgy7Ko8WIUfGqa56VWac7hD+HL/wg0IQejK5f9dcRg+I1SH3tj51a2fost1x1k0zkfd0oD7ME/GlRQrv0i2q/VWV/DYKPeT+VUl36SnORFAo7hqJY+4Y38qNbPoLYx8oFbzcl/gxx8Kt7awjjGI40QeCqF+Qp0UmZWOOcUn/AFccij/DFgftMPzq06LcLmZ736egkItdUYl0yld5MlQchfs8vDyoh6d8Zks4I5o9BHXxrLqBOImJDFcEYbOnfepYT+8XKjm1owHnhj/8h76cVuE37TOvRnwpWgvmnWOU/Q1ZdShtBxNkqWGx5bjwq86H9HYrvgCL1cf0hxM0blQHLpPIVBcDVjshTv8AVJFRPRzIPot62dhYKSfAET4+R91c8A439C4RwaYnCC+kSTuHVu14rE+Sg6v8tUjNvcquIpD/AGDHOkSBmunXUVGsKRMuksRnbw7seVGPTTpPYcNuEt34ckrNEsuUjiAwWdcdoDfsH31B9K3Cxb8MdFGFa+61f+YHc48tTMPZVv086Z29ncpBLZfSHaFZA+EOFLSKF7YJ5qT7aYuSr9FPDobm0uPpEMbFpzCmtFYqggiwqkjYDtcu+l6K7Zbjrnu0jkZGW1AdQ4EqK7y6dQ5kFf2Ki9BLs2vC4HbmeIRRt7RFET7smiARCzvbC3Gxub29uj6uqmxn/qJ7qVDvlA70MuIYoeLXEtvHKbSR1RWVchEMhCKxU6R6q5441vc2thf20CwLPdxwzxYUKw60qxZVGGYMmM43VjnkMSehYgEfSAXWfo4u5hLjOdGqTP1d+XhVDx7pPbTtw6z4fEyWkF1DIWYFdTdYAAA3aI7bsWbck+2gE3don9KlWLik8USKiaY20ooUZKDJwBjuqXaXFvwywS+uIRcTTuVt4zghUJcrp1AhcoCzNjPaC8gKY6Y/+cz/APDj/hprppb6+H8Db7AjEZHg5iTAPmOrkHvqK9zZ0OTeOMT3pmYJLK34rZxBVeRRNAQAhdXONSY06utTQSB2g4JzgVcXXBI5+JWLwIgs7mEXDoqAJ+iw2SBt2i9uCCPsmqriiBOj0g7pLtRGPVOmce1HNP8ACOMSRcAu8frLdmto3+0qzdS2Qe7T1owP/bWq2MW2v02PPR7Pb3nEeJStBCbdAOqXq1KhNRQOoxgaljDf5qXR3hEf9tXcUqI0NqJHCsoKjrSrRAKRjASVwPw1VdCI+osuLMhGVsVII7ji5I+Qoy6TMsIlvUOPprWEanxxJlvfGcewU+RNuLaKvgtjEekV7btFGYUh1pGUUorMllkhcYHfy8T40KdJem9nexxxW1gIX65CX0xDs5KsvY33B9VHXC0x0ou/8VmG/wDwL/20CdKOmsF+sCW9iYClwrtJhN10uhXsDPNwf8tAu4Yelzhkdvbm4tkRAuqCcRqqjEi5RmwOYYqB/wAaoHS3jFnwzijmWzWWNrOMhEjjwrdZKS2GwMkADI32q/4xMtzxDiPC3O1zZrJHnukAZSR5/q2/5dBnpft9d++dsWCn25noe24LfYIvSdxiztEa1WxTrri3YxyJHGOrZgyqxOzAg4ORvULg/EtUY1ZyRXfpIt1fiNqG5C2H8b1awWaKNlrLK+xvgVKyKl/sOyfj/KlU9MAYwO/u86VYm1lF/wCBb6c/ppUH43aQ/DI+NWFv6MkX9bcnwwqhPYCxPyo/kTUpXlkEZ5c9udYze8aT+zIY5JC11b3XWBW1Mx0s2+ojH2jzP2a6DiNCs/R9ZJzR3P8AjdvkuBTvRRbOYTdTapGYZnhYMiatS4ycjOxz491ReP8ATcwTMkds86RxrNO6sB1cbciBjtHG/d8yBqTjElq3GmtiuQYLuMkagUlwXYD8LfCmI1YCsy4l09uRYTzBES5t7sW8iAEgr5ajnfcZ8qtehXHbpryW1vJEkLwpdwlVChY3xmMYAyFJABOT2Sc74Az05thb8U0Efor6S0kx3GSKdEcY/AxJ/FTAJbDpJniV0Xm/ui2UdymcaFVtJL7DJyM+POpknpAsuqnljkaZYESRxGpzpchRjVgEgncZ2wc4IxWZ29hIX4raYJe34e8I8WWGbVHgd+YjHXthc29zO0dvpH0ngxjkRBgC5jXODsMsAg9hBoodl10v6ci/sb2O0SZGi6t9eerJh1ZaZQDnTgYwcZEgPlTvE+nl6epEC20bCzF5L1z7OCdo42BxqI3H4u7FV3R+2Ny9oQGZLvhElqzBSQJIta9ojYHsADPftT9r0Qu2tuHXa2Uc08UDW0trcgIdKs/VSAS4AI2O++Dj1Oh6iu6YcYn4ktyscoS3WwjuupKhte6s3a5hlO2dx2MY3NGycVkWKy4hGms9QvWJnBaORULqpOwcMqkZ27JGRnIhX/o0u5ltnFzHFMbdra8KooVonJYrGqKFyNRXkvIHORuY9GeixtrOG2kkEpjXTqCaQRkkbFjyBA591Kh6l3M56Q9LIJLeWz4dZvCbg4mdkVBpP1gArHUxGV7gAxxVNxOQtw+04cYZNcVxJKznT1bI5uCAuG1Z/SrzUcj5Z1y54HawnXJJHH5uQvzND3FOO8JjOWu42I/3amU/uZo3BKPkD+mXSV7jh0Fk8MxniZC0h0aHCKy6gQ2rUwKndRvmrzinpB4XO4a44XLK4UKGkhgchQScAtIdsknHmaq+JdO+HZ/RxzSnxKLGP3m1fu0OXnTZXbEVrGD3ZJcn1BQPKi2PTDydXvSEScM+hRRTJL9KNwrEKEVdTFFGGJyBoGMY2q84l00afitnfG3lWK2RlMY0lyXWQMVywXHaTmR9U1S2ltxO5/VWsoHcRF1Y/akA+dW1r6NeJTjMxSMHukk1H3IGHxpamNRx92V69MYUh4vEYpQb+R3j+phNYP6zt5Byfs6qj2HEoIo4yO0ySRuQo3IR1YgE4GcA99F1t6Gv95dL6ljPzLflVnD6KIF5yu3rGP4SKiTkzbH6Ubt8lPxX0l8IuGZpOGySSsNId4IGblgdoyE7VWdDemUcFoLPiNu08BOtGUBipzqIZWIP1yWDA5GrGMCjJPRpbqcgr+xk+8tTPGOhiIYDr7JlCHs8g4YA8/vaffT1S8EaMX/QDdM+kzcSaC3tIGgtIN0U6VLNjSDhThAqkgAH7R8setxMwcNurB45DLcTLIsg0lAAIBhiW1Z/RtyB5ijPi3RQ24QxlipJDskXWMgxkHQDuM7Hwqt4jYr2XSQSqEDsRHjbVpYvk9jfkNznO1LVK7ousOmrB+w4gLSyvoTHI7XcKxoyBdKkCUHXlgcdscgab4r0lee04ba9S4Nm8bu2Rh+rGldG/wB3PPG9Xs/BiMIzqqoZFDMSo1I/kDk6SCF781axdFgs4Ay2rdmMZGkac5DZwRnbHOhTaREo4m7spoun0S8Ykvzb3HVtbCDTiPrNQZTkjrNOnA8c+VQOk3SfhssIWz4a0EwdG1iGFOyrAsupHzuMjHLxo+/8HReI/Z/rXC9DovEfs/1p+o/BOiHkBeI9JDccWTiMEUqiIR9mTSHYLqEi9liO0jMBk8zXnSvi/wDaV3LLFFJGDbCECXSDqBl37DMMdsd/jR8nRmNDswHs/rSHR6NckH92k5sajBdwR4xxwX19C6RSxiOERMJNOSdTHI0MwxvRSnIc+VPrwJFJYc/HA/nSs7RmGCQDz9ndUSdlRcYqrIciHO1e1M/sx/EHz3HwzSqKK1xC4Gssbg0Tf20jRq0sWqWNiO0oYPJhfDkB7a1IGq+a6tYGd3aCN3+uxKK7ADA1Hm2BXQjlMyntCVt7p4Li5hns0jZbdnBM8Y0ASiMgmMhfPmdtsG7fozOZGPUBIpeFGB1VsrHKB2I+0xZsAKM7+ur676f2Mf8A6pbyRGPxIA+NUd76WYQD1dvI3dl2Cfw6qYDXos4VPK9vxCSWN4hafRoguQ+FfBVxjHZKsNWTnI5UadJei8V61s0hdWt5RKhTGSQQdJyD2SVUn8NZTw7p3cRRLBw+1ijjUnCKskzZO5wSfEk8q7lu+P3AyevjTvPYtlH+Y6T8aYjXY+B28d1JeadM0iCN3LHSUGn7JOnPZXfntVML/g9idmsomBZgE0FwWwGwEywyAAcdwA7qzm39G/ELwlpbmAgnO8zzEewAj97uq8s/QlHt193K3lEip8X15/rTAur30vcOi2Trpcbfo48DbuHWFfeNqHL/ANOgz+htNvvSyhT+yqn50WcN9FXDYucLSn/3ZGYfsghfhRBa8DsrRSyQW0KgbtoRMD/E5HzNAGNv6SeN3JxbQYB5dVbO/qyz6h7dqX9g9JLwHrJJ4w335liXHmsZz7MVtnCeOW11q+jzxTafrdW4bTnlnB2qwzTEYbYehC5Y6ri7iUnnpV5T+0xXeiOw9Clov62eeQ+WhB8FJ+NafmvDSAFLD0ccNhGFtUbvzIWl/jJFENpYxRDEUaRjwRQvyFSaYuLlIxl3VB4swUfE0DHDXNVsnSG2CSv1yFYRmQqc6QcgcueSCBjv2r576Wekq7vJCYpZbeIHsJG5Ts9xcp2mbGM5OPAUgPpOua+deiXpOu7edRNK00DHSyzMzlATsyuct2diQc5AI22I0+64rNNDMGd4zD1NyrhAhaIscnTqbC9liNW+MZHigDk1T9Kv9mkbvjKyj/lur/IGqe8aT6W2ZSBqiaFhrYumFDqqJiM5bVqJ5age4UT3kAeN0+8pX3gikA1fW4lUDW6b5DRtpPf7x5GoCdH7cBQYg2kEAv2ickkls8zkk7+O1SeB3HWW8LHmY1z68AH45qWxqRjXVgclA3yduZ5ZPn5102a8lbY4O+NvXVN0Y4i00RLnU6sQdgPAjb20gLYDbnXGkZNcTXCopZ2VFB3Z2Cgesnamri7VF1syhSNjzz6vGkMecYx668cZBqp4dxUzM4xgAZHjjPfVDxz0kWNtIYiZJmU4bqgGVT3gszAEjyzRyML2cFeeMioqvGp5gY8PMd+KHrTj8F6qvbuSASrAgqVPMah6u8ZGx8KtYuFYbduY7vI+frqWBOKKd9JOd/8AW9eU8gAAHhSoACX6M8SuP1khA8JJSR+yuRUq19GZP6ycD8Cn5k/lWiCuwa1JA219Glmu7mWQ+b6R7lA+dXll0Ssovq20WfFl1n3vk1cA17rxzpgdQxBRhQAPADA9wr5/9PnSUzXa2iMergALgHYytuc+OldI8iWrZ+kXSu1sUZriVVIGQmQZG8Aqczn3eNfKvSHihurqe4K6TLIz6Qc6cnIGe/A76tCY/wBEuOvY3cNxGzDQw1gH60eRrQjvBH5HmK+w1YHccjXxjwixM8qoMeJBOOyu7b+Sgn2V9UHiE+biNOrTqYFaMAFyWZG07kgaQyEct/KhiCjNfMvpn6TXM9/PbO7CCF9KRjZdgO2w+0x5gnkDtitkveMvL1ojclWgt5wqfWCGQ9djT2smPHLfwrDPS7HEOJSNCSUdUbPaOTpwcFtyNseyhADnAONzWUyz27lHU+xh3qw+0p7xX1NZdNY3hik6uQloYp5AoBWFJeRZmIyAQ3LJwpOK+TI4WbkCRkAnuBPLJ5CvqTg3RyOOGOCSVQ72KWjpsGJUMdQGeY1uMb+ugA3zVN0vkZbOd0LBo160aSQf0ZDkbeIUjHnXl7xZLfrGdpWCKuoKhYLgMxbsjbI3OT3D2zraXrY8shUMCNL4JI8wCRgjuoAEL8yPLIzSzFUvIV0I5VPo8qR7FU5jW5yTvheeKfs+CkyxdYhdYnuoAXGcQyYeMgtzUKFjz548aLtIHIYoci4/IzqxRBCZpISckuvV6xrPdgsmMd2R40DIJ6KvNbxxSkLmy+jSY3IdWQoy42I2c+0V89cQ6OXEV1Ja9WzyxtpOgEg7ZDZ7gVIIz419Gx8akIjLHB6thIFA/WHTpdCc7DDbf4hzxVQsW5O+TjJJLMcADdmyT493kBSLjBvkxTh3Q+5e4ihliaMO6qzEqAqk7nOSOWceeK+hbb6NbqRHCupnMGmPts2kE6SXxsEGSCcDOBVRCul1bnpIIzjuOeeM0/NbRTFyxUEzCZQ6llz1axsrY5ggHvHdU7jnCuCfccWLxrHar2nikK5Ojq9GEIxg9sOQMctjvVjwy56yGKT76K3vANQk4cmiMiQIU1YaIKihWO6BSCNP1ee/ZB51L4YqLEixHUijSp1ath599Igi8C2WRN+xLIvsLFx8GFWDCq6zOm4uF27WiT3roP8ABU96QA10u4vIpSCE4d+ZHPBOAB4EnvoOuopbeO5kBw9spYgEjOPA94zj30QcZITiMbuez2Dk9w3HzpvpDwvr5bq3UqrXEBVSeWrYjPllaQGC8V43cXRzPNJJvnDMSAT91eS+oAUR+jXjIW6igneQwSHq1QHKrIzDScH6oJJBI+9Qne2rxSNHIpV0JVge4g4NF3oq6OG6uxKTiK2ZJW/xMDlUHrIJPkD41s6oQd9Orx7KK46rKllEanO4D4yQR34zvWNYrd/SNbRSoySOFDJkN4MpyDjmd8bVhsMOUZiyjSBgE7sScYUd+OZ9VZxNYhP6NLzRdlM4EiEetl7Q+Gr31u7IMqeedtyT3Z/KvnnorBJHNb3OjMXXiLII+swwRgbgYbOSMVtnVSyAEsAAQBzPlUT5Ey86pfuj3Uqpi8i7Fzt5CvKixFzN0hRcbZ7KsdwCA3LA+0eewqNedJTG4XRsHIk78JtpceXaUn213BwgKF7ZDBQhYY3A5c+R8xUm4igD5fTrZdG/ep7j/OtSSfwa6MkKO3NlDe/eq/pRE5UMqdYAsg0ldQ1lOwxUcxqGPLVTsXEo0IjUHAITYdlTjYe6m/7WbKqoBJZ1y22CpPcBvmnYHyjc3DSMXdizscszHJJ8SaaqZxiJknlVxhg7Z9eTUOtSSTYR5fmVCgsSOYAHd593trXfRj6SXeSO2uEDyviNZyxyVBZgsgwckZYAjHMZ8ayWMaYXbvchB6hhm+OipHRfiItruGZs6UcFsc9PI488E0MDfOkPpKsOGStAkLPIu7CJUVQTvhmzz5HkedY56QemzcVlSRoVi6tSq6TqJBOe02AW35dwydt6oOOSFriZidRMjHPjucH3VBpDui86LcfFqZFlhWeCUKJYmOnVocOhDAHBDDzBBIIrXeiHpLtJLx1/2dZnUr1iA4PVomgyh+yCV2JHfvisGpUxH2Lb2utbjII6x3G/gFEYPqwufbUjg8bJBEsmNaoqtg5GQADv66GvR3xxp7S3EjKX6iPxDHCgFjkYPIHI8ac45xB0kmxKVKIska7AN9bUDtlskAeWakYUzTADJz7Bn5UFdJ5o7eTKblyWdA31W27Wnu1bZ9Wag3bSySyBA4LdahXtkjKkqzN9UDUBpAHI86HulNy6sQT2mddu8NIVLA57wNv8opNlw5CK0v1k5HHkSM+7NSs0JwSoA2VJfbGfq4ORv4n+lOrdEHJJLePMjYjY+34UG4TBxkjIyOY8KbluVXOSNuY5n3c6H7W4VRqOc55jny7iTjPsNRZpCxJJzk53oAKLaT6SrrGCyqUdgRsSHUge1Q9EthbmN5vus4dfaqhtvWD76B+ifEysrxJpy2nUSCdOASNhz2zt6qOeGXRkRWYANuCByyCQflUsxnyR7htNyh+/Gyn/AClSPm1WDN5VA4tsYm8JB7mBX5kVN1ipIKDpRwvrkVgQrrsCe8HmD86rrOykWRJHl1FBgdnG2+xJ3POuemvSVLaSCNw2HJJKnkNQA2+1zOw32qwDg5wQcc8d3rp0UqIVzw/W7OxVmbnqjRuQx4A8sd/dTV2ssNtOsEcXWMp0GNRGdZ2yVY4JA3BzzA2qzrxmwMnkKaY2jBbmWZJD1jSiQZzqLB9+ec7749tRZ8vksck7k+dGvTzpLbXUcaQguwbOsqV0rjkM7nUT+76qCq61JyW/7GFJPYJuiPFre3VhIgDAh9WMliMBVx34yxHtrRuB9L7e5/Qx6tegsBg4IB33PI9+D3VidFnov/29P+HJ8qMzUsdNLbv3JhGpXb3NgJzvoPw/nSrmCddIyy5AxuR3bUq806Rl3JKagWBDLyyTvsceOO+umsHbBOTlApGrG4zz8RvXc1xkrtuD8wcV7PfMQNJxkA/HetLJJD2QAYlsAsr+orj+VPpbxr2ieTF+ewJGD7KqZEcg5LHcqc+BHh7aaW2ZgNIK4Az3ZII8e/nTsRiXpVgVOJ3GjGltDjHmiZ/e1UJUb+l630X4yDlolbc5J3cZ29VBFbLgkkXE2VjUfZBz6yST8NPuqPTpcacY7Weee7fbH+uVNUwPWYnc715Rd0o6FGztLa6EwkW4xhdGll1IHGe0c949nnQjQAqftLOSVtMSPI3PSilj7hv4UxRx6Hv/ADAdnUOqfIxnbbu9eKGBq/Qaw6ixtkuWaO4VDlC26L1hcADuyoXIq2PEYXdZyM/oyACu+Qy8s9+SBt50zPYSO6sF0gMrAZAAA2OQObYqUvBQQFYjClsY54bf2EHHurOxj8vGjqVFQBy2DqOwBBIbbmNiPZWS9KIblbkSSoTEZdSsqkpnXggt3NnbB8sVro4eqHXI2Tt2jgcs4HxPvqNxqaIwSxg/WUuMb7g6s+8Umy4umAFPTnAAIGefq/rTlnc6AQR5j1+6mZSckk7+uqNzhm8q8pZpUARuhHEwb0hh2SxYt3DA0rny2WtIt7qPrPtAhmX/AA5Yg5zjmedVPC+DLGg0RKpKoxwMZdTk5J7/AOdW/wBFJ1HlllfzBGnw9VZtmDdsk8XXMbHww3uIP5VIhbIB8qbnUlSNtxio/DmzGuSdhj3UhGU+mK4LXscZPZWEMB4FmbJ9yrVR0I4wsUyCV2WMZIGvq4lOCTI4B7bbacEH63dgUSemDhf6WCdeboYj3ksCCmPYze6s0rqhUokN0w74x0+JdTDkBS4wNtQyuljqGxwGIGDz3x3DHEePzTnEjkpq1GMEhSd8+J3yfHG2NgBVayEAHbB5bjOxxy5jcd9c1SikJts9bGTjIHdk5OPM4GfdXlKlVCFRP6OP9tUkAgI+x9VDKjJA5edab0D6ITW8jyzFV7OhApDZyd2PcOQA9ZqMkoqLsaTb2CV+KaCVwOZ+Jz+deVIn4YGYnJ9w/lSrz9jYnxxgfWO+1IFF5DJqOyEmu+q3zVWBYRS5XNQvpjKOXj7xTsLhRiu0jU07EYb6YrgPfgZyUhRW8jlmx7mB9tA1WvSm/wDpF3PKNw0jacfdBwv7oFVVdK4M2Kp/AVBuYAeRlQHPLGoZqBU/gI/vNv8A8WP+NaYGqenS6CwWsHMl2kz4BVCge0sfdWOVofpsutV5EnckI97M5+QFZ5Uw4G+RVcdEeLm0u4ZgdlbDd3Ybst8CT7Kp69FUI+o3vX3IOw0nHiDz/OmLC7bru0x2JHM4PhgctqZ6LcSSayt5Dgs0S6sfeAw37wNJJ1zqzzPLzrnsui74qpdMLzyPDPsz30McatZo4QVwBnDkncRlgcAY3JOB6iaIbSfIyT7KhdK5f0B82A+OfyppjS3A1d/Z3Ujjz+ddFcHAPd865CnB2rQ2OTSApV6KBhvcXZBC8iG964NN8OuiD2icNk7+PgPZT10U+vpyRS6/B2GwrCzAnibK952/1zqJZSEFhj7R5nxp2N9vf86ipKBIdxuB8P8A+0rAzf0o3oe+iicsUSMZVW0gOxO+cHBxpyfDwqj49GoLJMyK/wCsSZYw3Xxn6pZ1wQ2NicEHHtNf0puHkvLlpBhutYY8Ap0qP2QKsejXGCoCSNGwQgxrMudI31dW4BIbwXB8BXalUUZ8soDaP1XXFcR5xqJABPguTlvZXM0DJjWrLkahqBGR4jPdsaL+J9MFdoTGoV1JBeRdQRWwCVUH623njGN80P8AGuIiUnGTk6ndsFnPIDONlUZwBgb7jNUm3yhNIrKVKlVCPCK23ohxBpbOFiCzacE7cxseZ51idal6Mrz+6MpONEhwSeecH86w6he2y4chl1j/AHB+1/SvKYF+n3194pVxGg3xS4KjY1Xx3DZ+sffXNwSDhuYpvrRWLlbLot7WUuN+YqdC+KHUvSvI4qTDxU/a99UpiaB/0gdCreSCWaCIJOo19jYNg5bK8s41chzrFa+iZrsyK6YxkFfeCM188OuCR4bV14Z6kzOSo5q96D2AnvoEOcBtZx4IC3xIA9tUVHHomi/vTyEbJER7WKgfANWs3UWyVyQfSdddZxKc9w0KPYi5+OaFat+l02u9uWHLrWA9QOPyqopx4QmKlSpUwNm9EdxrsWUn9XIygZ+ywDfMtRE8YHPlms29E94VadPEK3u1A/MVody5NcOV1NmseC2tLhMAA1xxpWli0pvgg48Rgjbz3qj6o5G5pyNCM7n3mpWWiqKiPiEMmCkiN4gMNvLGcipL7DnzHcdqx663d/xN8zXUV3Iv1XdfwsR8jXq+h4Zms/lGt0qyn+1J/wDfS/8AUb+dFPo1upHvgXd30xu3aYt4cs8udRPE4xbspZk3VGxJESCCfZj+dVF9C+d2bSQO8gfDFWd5eFFyFJ9eB+dU44tKwI0oBkjfJ7z3V5spdhpDlpcFCwzncHffYgePmDVg94ABI3ZADZ9QBJPwodLtr3YDK/ZGOR88/eqt6Z8TKWhTUcuQgPLIOdQIAxjSCPbSxu5JeQlsrM8u7kyyPI3N2Ln1sScfGm0BztnPPbntvnbw515Rf0W4YBbyS/bkVlXyXBG3mT8hXp5cixxswirYMLfSAEaiQdznDZPrYGpfRrhX0q4SHJAIJJHcAM+Bxvgcu+qtTRj6OZ44pHd2AJKouTvg5zt4ZK+6nklpi2C3YJTxFGZDzVip9akg/EVJNgRbic8jL1QHqUsT8h76f6UKBeXGOXWsfec/nUm5b/6bAMbfSJDnz0janq2X3CiiJrYeifDBbwQoR2mjLtkb6iQ2PYGx/lrIoYdbKn3mC/tED862+5iYFO2frY7IAwCD4g94FYdTLZIrGTAK9qP9GH3n/bP5GlXEanl7bhx591UrLjY1f5qp4uuCD41lNdykRK6JpjNItWWoodN1oBbuUEn1Dc1hs8mpmbGMknHhk5rY+Jt+hl/4b/wmsYru6ThmOQn8XshEYsZ7cKSHPiwz7qLfRZzuPUn/AH1RdMcdZBj/AO2i/hoj9FyYSdvFkHuDH860yy+lYor3Abx+NluZgwIPWOcHzYkH1edV9brcW0cw0yIjjwYA49R7vZVC3QC1eQACRQe5X7v8wJqYdTGt0V6TMopVtEvo9slQ4jckDOWdu7nyIFTeG9D7eFo5BEgZTnG5xkEbkk5O/fVPqYoFibVmfejGBxcO+ltHVMNWDpzqTbPLPPb11pPXb8jy/wBc6trhdSlQcUPSy4YZ8xXJmnqlZUVSJMkp227/AB9n517rPiPdn86gTXIwd/8AQpfSfAE+zHzxWNlGQ3Qw7/ib5mp/R22MkkgAB0wTsc936GQA79+orUG9GJJPxt8zRh6MrYMbs/a6nQPU2rP8Ir6HJLTjs40rkBNF3otH9+/5T/kPzoQWjX0UQ6ruQ9ywn3lk/kaM7rHIIfI1a5fVHjIBIzvQo9zod1Oc5zsCe4eA8QaKYFAHIcyPiapekA/SL5r8j/8AsK8OdVZ1IqJLs60IVu8b4HMZ7z/hof6a3TM0aEAYBbAOeewzsPA1e3kgUKSQMMp3ONsgH4E0Gceuesncg5AOkeoDHzz7626OOqd+CcjpDPDbMzSLGO/mfADmaO7K2Chk1PpRsAatOxAb7OPGhvoihBdwhbbSCMDHeeZH+Gr+OSTrHAVRkK27E+I7h5Dvo6zI3PSuwY1SsA549LMv3WI9xIon6Mri1lYcw+of5AjD5UPcUTE0gPPWeXLc5on6NW+bdTqcZLbA4HMju35Ad9dPVT+kn5r/AEjGvcD/AEhl1XMzHvc/yqy4jAF4bakHcyuzDO/aBwceGlR76peIylpHY8ycn14GfjV5x+cCys4+8qJPZoC/PPxrbtBfnBPkidDYw17BkEgMWwN91ViP3gDWr3kzFc6CMEN2io5EHuJPKsy9H3+2of8AC/yxWn3k6aWUuoJUjGRnlXN1L96Lx8DmqT7qftH/AONKmo79SAe1uAdlY/ECva5tyx+m5oFf6wzXdKpGVl7w4AZT3fyqrzRPVBxWLS/LY71lONbopMhXCakZfFSPeMVjBrboY9QOOY39YrGeIx6ZZF8HYe4muro3yjPKPcZuNboc5xFEvtEagj2HNHHo4XFs58ZT8FX+tZxWr9ErUxWkOR9Ya/YxJHwxWnU7Y6Fj+QQWpy3sru6lKFWHMVxYg5Jxt41xxN+Q8q418DfsXFtcCRfDuIqwblQ3w6J9nUjH+vKr+QkqKlt0Xj7oaxv31V8R4WCda4znlj2c6sjnI5UpAcHf3CtGrMQZY91NRP2Rnwqdxmx0tqGcHzI39lVVtGufqg4Y8xnvz8qwaotGa8Ux10uOXWP/ABGiv0WyETygDIKjP7386Eb4/pZPxt/EaI+gkpRpXH2TH7tTE/AV7/UbYH+n8o44fMFcUf8AokjOu5YYGFQbjPMufHyoBcYJHnWkeiY4iuDgnLqNh4Ke/wBtPqn9Jix/IO41OWGo8+7A5geXrqt6QwroXIJySNyT3Z/Kp4dtZwvNRzIHInwz4iqnpdOUty7YGllOwLHc48R415FN7I6eChvERI3ICrhSc4A3xt8aBXckknmSSfWd6tuK8WEqae2e/cKoB9mSffXHBOAS3eer04UgMSwGkHvxzOwPurs6XG8UG5mWSWp7F30ccJANRC75OTjmAQd/IiruzjSU6lbJAI7PaB3UjkD511f8HSKRiiALhTyGx7QPyFeWt71TBjyBJI/yt/SvPlUsj+/9m62iZ9xV8zSn/GR7jj8qKuBRyC2iKhdJ1bljz1t3BfzoMdyxLHmTk+s7mtA6KzxtbrEW305AUFiDz5KDXf1caxqP5wY437rAfiiFZZAeeo8v9eFSuNTZW1Gc6bdB3bHLbbezn41x0gI+kSYz3A5BByAAdjVeTXTj3hFvwZy5YX+j+yDddKwBClFGRn7QZ/3QPfWkogXkAPUMUIdC7FxY8wvWa2xp3P2Qc57wo7u+iWKLUoYyOcgHmF57/ZArhzyubNoLY7sGwgH3cr+ySv5V7Q7xFikjKA2M5+s3eM+PnXtRovcdhNSrylWQz2o95bCRcd/cafpUADGTG3mKzDpnb6LuQgYD4ce3n+8Grar6zEgztq8aFON9GBdMgfWChP1cYIOMjJGx2G/wqsEvTnvwE1qRlvD7GSdxHEpdzyA+Z8B51t9xZFIYl27CKhxy2AG3lTnBOFrADpRF2A7IGcDuLd9Wbb91XlyeoqFFaSo4bLsV9tTntxImO/x86AumVhK0itEDhQeRwV8xk+Hh4VZei2TMMy5O0gP7S/0qVBendjct6La0laFgD6iPzq4HF4NQi61Otz9TUNXLP1efKo/FbcMhOMkHbvrMBZyf2iihu20odWOdhnUM+pVxjyxU48ak2m/uPXp3Nddxt6/6V6W8j8K8lOx9/ur1nA5kUhDLprTBAwRQfco0bSBmxp7RwO7Hnn7tGUco9e55Anv8qoOkluWbIjYhkKtjA2/0TSaGjHWbJJPfvRV0Ptg0UxIBJOkZHLC93vqo4vwOSDtfWTP1hzH4h3euinoNw5pLR2QkESnkBuNKcifbXq9VNSwNwfg58aqe4D3X13/Efma070UJi1lPjMfgqfzNZ90gtRHKRvuMnPcQzL/259taf0I4T1Fsiuo1OvWHO+5Jx7dOgeyl1M08K+4QVSZfyzqGXtDvHP2/lUHpBOrW8oCs2VP2dvjtU+cAAeTD4nH50xNwqJua49RNebfg3M9m4MjjKRshPIlgB7hqoj6HdH3tzI/WqdQCkaT3YbPMePxNWFnYRoExJggAYyCdtuVWEdwNbYDHIU7KfMd+3cKtZMlOLewmlyeT25ZgGc9pWGwA5YPeD50GcZsdKSAFywBI7THlvyzj4UaXErZQhCMN9ogcwR3E95FVPGOETSElOrGoEEbnn4Hs1DtNNFAB0Z4R9KnEZLBMFnK4yAOWMgjJOBRlDaG2woJIViFJ54BOAceWKs+j/CurjDatLOoLaVQb47zpJPvp2fhCSs6uXJBBB1t3qBuAcHcHurXPk9UiC0gP0nsBJPrjKrrUs2o6RkEAnPjuKHlg/SBNiSwXbcHJA2rRrroyqNGU0kklfqgc1J5+tfjVja8MxG+pF16SFbAJGxGx7qrF1MopRe4pQT3RYRTBQFSN9IAAGnSAByHbIpqxeTQoCL2cr2m+6SvIKfDxqWsw0hiQAQDvtz3qHa3qAyDUDhyRp7XMBvs57yaxLOpLV2OSY8/hJ+OqlTv0wfdk/wCm38qVFsKJFKlSqQFSpUqAPK9FKlQB5SavKVADd0gKnIB27xUXgUSrENIAz4DFeUqAJ68zVboAmJAGfHv3517SoAeQ5znepcagAbV5SoAUfNvX+QpN9Zfb+VKlQBA47EpickDOk91SeHIAgAAA8BtXlKl3GD3EbKN5wXjRjrP1lB8D3jxolP11/C3zSvaVVbEQOLSEDYke2uuHoGHaAb1jPzpUqrsBLtBhTj7zfxNXv/qf5PzpUqkDy9+qPxp/GtP0qVHYBix+oPb8zST9a/4E+clKlR5A5vuS/jFUF3cv1uNbY8MnHupUquAmW/CLZOqRtC50jfAzy8akQfrJP8vyNKlUPljJVKlSqQP/2Q=="/>
          <p:cNvSpPr>
            <a:spLocks noChangeAspect="1" noChangeArrowheads="1"/>
          </p:cNvSpPr>
          <p:nvPr/>
        </p:nvSpPr>
        <p:spPr bwMode="auto">
          <a:xfrm>
            <a:off x="1997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
        <p:nvSpPr>
          <p:cNvPr id="141320" name="AutoShape 13" descr="data:image/jpeg;base64,/9j/4AAQSkZJRgABAQAAAQABAAD/2wCEAAkGBxQSEhQUExQVFhUXGB0XGBgXGR0YGRgZHRwYHRwYGBgZHSghGxolHBwXITEhJSkrLi4uFx8zODMsNygtLisBCgoKDg0OGhAQGiwkHCQsLCwsLCwsLCwsLCwsLCwsLCwsLCwsLCwsLCwsLCwsLCwsLCwsLCwsLCwsLCwsLCwsLP/AABEIAMIBAwMBIgACEQEDEQH/xAAcAAABBQEBAQAAAAAAAAAAAAAGAAMEBQcCAQj/xABLEAACAQMCAgYGBgcFBgUFAAABAgMABBESIQUxBhMiQVFhB3GBkaGxFDJCUnLBIzOSorLR4RUkYoLwNFNzg5PCFjVDY9IlVLPi8f/EABoBAAMBAQEBAAAAAAAAAAAAAAABAgMEBQb/xAAqEQACAgEDAwMDBQEAAAAAAAAAAQIRAxIhMQRBURMiMiNh8IGRscHRUv/aAAwDAQACEQMRAD8A0o2+O6vRb+dS3G5pAVhRZGFsK7EA8KexXuKKAbCV4Vp3FckUwQ2RXBWnSK5IpFIaZa4ZaeYVwwoKRHZaaZKktTUjAcyB66KLRGMdNvHSuuIQx/XljX8TAfM1UXXS60U463UfBQT/AEpGiLF4aZeGh+66dxDZI2b8RC/AZqtk6aSvsiIPVlj8/wAqVGiYVtB50w8OO+haS4v5MfXUH8Mfzwa4PAJ23kdB+JiTSo1TZd3F3EvOVffn5VWz8Wh7ix9Q/niuV6NoN3m9wA+JJqRHwe3XfdvMsfywKmjVNnU6gxdYCcYDezYke7NccVjdUBjyTnGwztvU1ghjKLjTgqAPVTdrdr1aMxA7IznbfFKi7ZR/QLp+eQPMgfAU7H0Yc/WkUewt88Vfi4XnkY8acWdfEUCcpFGejsKFQ8jZbYDGM1KseFW5Z1VcshAOoE888snypcfmAWOQEHRIDz9v5Co9lfkSTSFdOqPUAfFQMHu86ZDkyx4hB1MepNIwRnsjl/rFWP0cDfVQ+t4XRlaQOGTVyxpYb6fhT7FZCMt9aHPP7Sj+lOjNyZZ8QhIXUpPZIPhkVHKdt8HZl/7QR+dTbGYSRLk5yuD8qr4JBokyRlSO/wAMg/ClRDkyVExUKBudGo+VPOW2wea5/nTCzAdWw7WU0kfKpESthNuWQc+HdQS2x0WZbtaudKnYAwUDs/GlTJthmRSApxhjc7DzquuuO2sf154gfDUCfcMmtqOEnYrrTQvd+kCzTkzyfhTH8ZFUt56UlAPVweou+PgB+dFAaFprzTWXHp3xCf8AUQjfl1cTPj1k5FcnhvGrg9oyqP8AFIsQ/ZUg/CnQGnTyqgy7Ko8WIUfGqa56VWac7hD+HL/wg0IQejK5f9dcRg+I1SH3tj51a2fost1x1k0zkfd0oD7ME/GlRQrv0i2q/VWV/DYKPeT+VUl36SnORFAo7hqJY+4Y38qNbPoLYx8oFbzcl/gxx8Kt7awjjGI40QeCqF+Qp0UmZWOOcUn/AFccij/DFgftMPzq06LcLmZ736egkItdUYl0yld5MlQchfs8vDyoh6d8Zks4I5o9BHXxrLqBOImJDFcEYbOnfepYT+8XKjm1owHnhj/8h76cVuE37TOvRnwpWgvmnWOU/Q1ZdShtBxNkqWGx5bjwq86H9HYrvgCL1cf0hxM0blQHLpPIVBcDVjshTv8AVJFRPRzIPot62dhYKSfAET4+R91c8A439C4RwaYnCC+kSTuHVu14rE+Sg6v8tUjNvcquIpD/AGDHOkSBmunXUVGsKRMuksRnbw7seVGPTTpPYcNuEt34ckrNEsuUjiAwWdcdoDfsH31B9K3Cxb8MdFGFa+61f+YHc48tTMPZVv086Z29ncpBLZfSHaFZA+EOFLSKF7YJ5qT7aYuSr9FPDobm0uPpEMbFpzCmtFYqggiwqkjYDtcu+l6K7Zbjrnu0jkZGW1AdQ4EqK7y6dQ5kFf2Ki9BLs2vC4HbmeIRRt7RFET7smiARCzvbC3Gxub29uj6uqmxn/qJ7qVDvlA70MuIYoeLXEtvHKbSR1RWVchEMhCKxU6R6q5441vc2thf20CwLPdxwzxYUKw60qxZVGGYMmM43VjnkMSehYgEfSAXWfo4u5hLjOdGqTP1d+XhVDx7pPbTtw6z4fEyWkF1DIWYFdTdYAAA3aI7bsWbck+2gE3don9KlWLik8USKiaY20ooUZKDJwBjuqXaXFvwywS+uIRcTTuVt4zghUJcrp1AhcoCzNjPaC8gKY6Y/+cz/APDj/hprppb6+H8Db7AjEZHg5iTAPmOrkHvqK9zZ0OTeOMT3pmYJLK34rZxBVeRRNAQAhdXONSY06utTQSB2g4JzgVcXXBI5+JWLwIgs7mEXDoqAJ+iw2SBt2i9uCCPsmqriiBOj0g7pLtRGPVOmce1HNP8ACOMSRcAu8frLdmto3+0qzdS2Qe7T1owP/bWq2MW2v02PPR7Pb3nEeJStBCbdAOqXq1KhNRQOoxgaljDf5qXR3hEf9tXcUqI0NqJHCsoKjrSrRAKRjASVwPw1VdCI+osuLMhGVsVII7ji5I+Qoy6TMsIlvUOPprWEanxxJlvfGcewU+RNuLaKvgtjEekV7btFGYUh1pGUUorMllkhcYHfy8T40KdJem9nexxxW1gIX65CX0xDs5KsvY33B9VHXC0x0ou/8VmG/wDwL/20CdKOmsF+sCW9iYClwrtJhN10uhXsDPNwf8tAu4Yelzhkdvbm4tkRAuqCcRqqjEi5RmwOYYqB/wAaoHS3jFnwzijmWzWWNrOMhEjjwrdZKS2GwMkADI32q/4xMtzxDiPC3O1zZrJHnukAZSR5/q2/5dBnpft9d++dsWCn25noe24LfYIvSdxiztEa1WxTrri3YxyJHGOrZgyqxOzAg4ORvULg/EtUY1ZyRXfpIt1fiNqG5C2H8b1awWaKNlrLK+xvgVKyKl/sOyfj/KlU9MAYwO/u86VYm1lF/wCBb6c/ppUH43aQ/DI+NWFv6MkX9bcnwwqhPYCxPyo/kTUpXlkEZ5c9udYze8aT+zIY5JC11b3XWBW1Mx0s2+ojH2jzP2a6DiNCs/R9ZJzR3P8AjdvkuBTvRRbOYTdTapGYZnhYMiatS4ycjOxz491ReP8ATcwTMkds86RxrNO6sB1cbciBjtHG/d8yBqTjElq3GmtiuQYLuMkagUlwXYD8LfCmI1YCsy4l09uRYTzBES5t7sW8iAEgr5ajnfcZ8qtehXHbpryW1vJEkLwpdwlVChY3xmMYAyFJABOT2Sc74Az05thb8U0Efor6S0kx3GSKdEcY/AxJ/FTAJbDpJniV0Xm/ui2UdymcaFVtJL7DJyM+POpknpAsuqnljkaZYESRxGpzpchRjVgEgncZ2wc4IxWZ29hIX4raYJe34e8I8WWGbVHgd+YjHXthc29zO0dvpH0ngxjkRBgC5jXODsMsAg9hBoodl10v6ci/sb2O0SZGi6t9eerJh1ZaZQDnTgYwcZEgPlTvE+nl6epEC20bCzF5L1z7OCdo42BxqI3H4u7FV3R+2Ny9oQGZLvhElqzBSQJIta9ojYHsADPftT9r0Qu2tuHXa2Uc08UDW0trcgIdKs/VSAS4AI2O++Dj1Oh6iu6YcYn4ktyscoS3WwjuupKhte6s3a5hlO2dx2MY3NGycVkWKy4hGms9QvWJnBaORULqpOwcMqkZ27JGRnIhX/o0u5ltnFzHFMbdra8KooVonJYrGqKFyNRXkvIHORuY9GeixtrOG2kkEpjXTqCaQRkkbFjyBA591Kh6l3M56Q9LIJLeWz4dZvCbg4mdkVBpP1gArHUxGV7gAxxVNxOQtw+04cYZNcVxJKznT1bI5uCAuG1Z/SrzUcj5Z1y54HawnXJJHH5uQvzND3FOO8JjOWu42I/3amU/uZo3BKPkD+mXSV7jh0Fk8MxniZC0h0aHCKy6gQ2rUwKndRvmrzinpB4XO4a44XLK4UKGkhgchQScAtIdsknHmaq+JdO+HZ/RxzSnxKLGP3m1fu0OXnTZXbEVrGD3ZJcn1BQPKi2PTDydXvSEScM+hRRTJL9KNwrEKEVdTFFGGJyBoGMY2q84l00afitnfG3lWK2RlMY0lyXWQMVywXHaTmR9U1S2ltxO5/VWsoHcRF1Y/akA+dW1r6NeJTjMxSMHukk1H3IGHxpamNRx92V69MYUh4vEYpQb+R3j+phNYP6zt5Byfs6qj2HEoIo4yO0ySRuQo3IR1YgE4GcA99F1t6Gv95dL6ljPzLflVnD6KIF5yu3rGP4SKiTkzbH6Ubt8lPxX0l8IuGZpOGySSsNId4IGblgdoyE7VWdDemUcFoLPiNu08BOtGUBipzqIZWIP1yWDA5GrGMCjJPRpbqcgr+xk+8tTPGOhiIYDr7JlCHs8g4YA8/vaffT1S8EaMX/QDdM+kzcSaC3tIGgtIN0U6VLNjSDhThAqkgAH7R8setxMwcNurB45DLcTLIsg0lAAIBhiW1Z/RtyB5ijPi3RQ24QxlipJDskXWMgxkHQDuM7Hwqt4jYr2XSQSqEDsRHjbVpYvk9jfkNznO1LVK7ousOmrB+w4gLSyvoTHI7XcKxoyBdKkCUHXlgcdscgab4r0lee04ba9S4Nm8bu2Rh+rGldG/wB3PPG9Xs/BiMIzqqoZFDMSo1I/kDk6SCF781axdFgs4Ay2rdmMZGkac5DZwRnbHOhTaREo4m7spoun0S8Ykvzb3HVtbCDTiPrNQZTkjrNOnA8c+VQOk3SfhssIWz4a0EwdG1iGFOyrAsupHzuMjHLxo+/8HReI/Z/rXC9DovEfs/1p+o/BOiHkBeI9JDccWTiMEUqiIR9mTSHYLqEi9liO0jMBk8zXnSvi/wDaV3LLFFJGDbCECXSDqBl37DMMdsd/jR8nRmNDswHs/rSHR6NckH92k5sajBdwR4xxwX19C6RSxiOERMJNOSdTHI0MwxvRSnIc+VPrwJFJYc/HA/nSs7RmGCQDz9ndUSdlRcYqrIciHO1e1M/sx/EHz3HwzSqKK1xC4Gssbg0Tf20jRq0sWqWNiO0oYPJhfDkB7a1IGq+a6tYGd3aCN3+uxKK7ADA1Hm2BXQjlMyntCVt7p4Li5hns0jZbdnBM8Y0ASiMgmMhfPmdtsG7fozOZGPUBIpeFGB1VsrHKB2I+0xZsAKM7+ur676f2Mf8A6pbyRGPxIA+NUd76WYQD1dvI3dl2Cfw6qYDXos4VPK9vxCSWN4hafRoguQ+FfBVxjHZKsNWTnI5UadJei8V61s0hdWt5RKhTGSQQdJyD2SVUn8NZTw7p3cRRLBw+1ijjUnCKskzZO5wSfEk8q7lu+P3AyevjTvPYtlH+Y6T8aYjXY+B28d1JeadM0iCN3LHSUGn7JOnPZXfntVML/g9idmsomBZgE0FwWwGwEywyAAcdwA7qzm39G/ELwlpbmAgnO8zzEewAj97uq8s/QlHt193K3lEip8X15/rTAur30vcOi2Trpcbfo48DbuHWFfeNqHL/ANOgz+htNvvSyhT+yqn50WcN9FXDYucLSn/3ZGYfsghfhRBa8DsrRSyQW0KgbtoRMD/E5HzNAGNv6SeN3JxbQYB5dVbO/qyz6h7dqX9g9JLwHrJJ4w335liXHmsZz7MVtnCeOW11q+jzxTafrdW4bTnlnB2qwzTEYbYehC5Y6ri7iUnnpV5T+0xXeiOw9Clov62eeQ+WhB8FJ+NafmvDSAFLD0ccNhGFtUbvzIWl/jJFENpYxRDEUaRjwRQvyFSaYuLlIxl3VB4swUfE0DHDXNVsnSG2CSv1yFYRmQqc6QcgcueSCBjv2r576Wekq7vJCYpZbeIHsJG5Ts9xcp2mbGM5OPAUgPpOua+deiXpOu7edRNK00DHSyzMzlATsyuct2diQc5AI22I0+64rNNDMGd4zD1NyrhAhaIscnTqbC9liNW+MZHigDk1T9Kv9mkbvjKyj/lur/IGqe8aT6W2ZSBqiaFhrYumFDqqJiM5bVqJ5age4UT3kAeN0+8pX3gikA1fW4lUDW6b5DRtpPf7x5GoCdH7cBQYg2kEAv2ickkls8zkk7+O1SeB3HWW8LHmY1z68AH45qWxqRjXVgclA3yduZ5ZPn5102a8lbY4O+NvXVN0Y4i00RLnU6sQdgPAjb20gLYDbnXGkZNcTXCopZ2VFB3Z2Cgesnamri7VF1syhSNjzz6vGkMecYx668cZBqp4dxUzM4xgAZHjjPfVDxz0kWNtIYiZJmU4bqgGVT3gszAEjyzRyML2cFeeMioqvGp5gY8PMd+KHrTj8F6qvbuSASrAgqVPMah6u8ZGx8KtYuFYbduY7vI+frqWBOKKd9JOd/8AW9eU8gAAHhSoACX6M8SuP1khA8JJSR+yuRUq19GZP6ycD8Cn5k/lWiCuwa1JA219Glmu7mWQ+b6R7lA+dXll0Ssovq20WfFl1n3vk1cA17rxzpgdQxBRhQAPADA9wr5/9PnSUzXa2iMergALgHYytuc+OldI8iWrZ+kXSu1sUZriVVIGQmQZG8Aqczn3eNfKvSHihurqe4K6TLIz6Qc6cnIGe/A76tCY/wBEuOvY3cNxGzDQw1gH60eRrQjvBH5HmK+w1YHccjXxjwixM8qoMeJBOOyu7b+Sgn2V9UHiE+biNOrTqYFaMAFyWZG07kgaQyEct/KhiCjNfMvpn6TXM9/PbO7CCF9KRjZdgO2w+0x5gnkDtitkveMvL1ojclWgt5wqfWCGQ9djT2smPHLfwrDPS7HEOJSNCSUdUbPaOTpwcFtyNseyhADnAONzWUyz27lHU+xh3qw+0p7xX1NZdNY3hik6uQloYp5AoBWFJeRZmIyAQ3LJwpOK+TI4WbkCRkAnuBPLJ5CvqTg3RyOOGOCSVQ72KWjpsGJUMdQGeY1uMb+ugA3zVN0vkZbOd0LBo160aSQf0ZDkbeIUjHnXl7xZLfrGdpWCKuoKhYLgMxbsjbI3OT3D2zraXrY8shUMCNL4JI8wCRgjuoAEL8yPLIzSzFUvIV0I5VPo8qR7FU5jW5yTvheeKfs+CkyxdYhdYnuoAXGcQyYeMgtzUKFjz548aLtIHIYoci4/IzqxRBCZpISckuvV6xrPdgsmMd2R40DIJ6KvNbxxSkLmy+jSY3IdWQoy42I2c+0V89cQ6OXEV1Ja9WzyxtpOgEg7ZDZ7gVIIz419Gx8akIjLHB6thIFA/WHTpdCc7DDbf4hzxVQsW5O+TjJJLMcADdmyT493kBSLjBvkxTh3Q+5e4ihliaMO6qzEqAqk7nOSOWceeK+hbb6NbqRHCupnMGmPts2kE6SXxsEGSCcDOBVRCul1bnpIIzjuOeeM0/NbRTFyxUEzCZQ6llz1axsrY5ggHvHdU7jnCuCfccWLxrHar2nikK5Ojq9GEIxg9sOQMctjvVjwy56yGKT76K3vANQk4cmiMiQIU1YaIKihWO6BSCNP1ee/ZB51L4YqLEixHUijSp1ath599Igi8C2WRN+xLIvsLFx8GFWDCq6zOm4uF27WiT3roP8ABU96QA10u4vIpSCE4d+ZHPBOAB4EnvoOuopbeO5kBw9spYgEjOPA94zj30QcZITiMbuez2Dk9w3HzpvpDwvr5bq3UqrXEBVSeWrYjPllaQGC8V43cXRzPNJJvnDMSAT91eS+oAUR+jXjIW6igneQwSHq1QHKrIzDScH6oJJBI+9Qne2rxSNHIpV0JVge4g4NF3oq6OG6uxKTiK2ZJW/xMDlUHrIJPkD41s6oQd9Orx7KK46rKllEanO4D4yQR34zvWNYrd/SNbRSoySOFDJkN4MpyDjmd8bVhsMOUZiyjSBgE7sScYUd+OZ9VZxNYhP6NLzRdlM4EiEetl7Q+Gr31u7IMqeedtyT3Z/KvnnorBJHNb3OjMXXiLII+swwRgbgYbOSMVtnVSyAEsAAQBzPlUT5Ey86pfuj3Uqpi8i7Fzt5CvKixFzN0hRcbZ7KsdwCA3LA+0eewqNedJTG4XRsHIk78JtpceXaUn213BwgKF7ZDBQhYY3A5c+R8xUm4igD5fTrZdG/ep7j/OtSSfwa6MkKO3NlDe/eq/pRE5UMqdYAsg0ldQ1lOwxUcxqGPLVTsXEo0IjUHAITYdlTjYe6m/7WbKqoBJZ1y22CpPcBvmnYHyjc3DSMXdizscszHJJ8SaaqZxiJknlVxhg7Z9eTUOtSSTYR5fmVCgsSOYAHd593trXfRj6SXeSO2uEDyviNZyxyVBZgsgwckZYAjHMZ8ayWMaYXbvchB6hhm+OipHRfiItruGZs6UcFsc9PI488E0MDfOkPpKsOGStAkLPIu7CJUVQTvhmzz5HkedY56QemzcVlSRoVi6tSq6TqJBOe02AW35dwydt6oOOSFriZidRMjHPjucH3VBpDui86LcfFqZFlhWeCUKJYmOnVocOhDAHBDDzBBIIrXeiHpLtJLx1/2dZnUr1iA4PVomgyh+yCV2JHfvisGpUxH2Lb2utbjII6x3G/gFEYPqwufbUjg8bJBEsmNaoqtg5GQADv66GvR3xxp7S3EjKX6iPxDHCgFjkYPIHI8ac45xB0kmxKVKIska7AN9bUDtlskAeWakYUzTADJz7Bn5UFdJ5o7eTKblyWdA31W27Wnu1bZ9Wag3bSySyBA4LdahXtkjKkqzN9UDUBpAHI86HulNy6sQT2mddu8NIVLA57wNv8opNlw5CK0v1k5HHkSM+7NSs0JwSoA2VJfbGfq4ORv4n+lOrdEHJJLePMjYjY+34UG4TBxkjIyOY8KbluVXOSNuY5n3c6H7W4VRqOc55jny7iTjPsNRZpCxJJzk53oAKLaT6SrrGCyqUdgRsSHUge1Q9EthbmN5vus4dfaqhtvWD76B+ifEysrxJpy2nUSCdOASNhz2zt6qOeGXRkRWYANuCByyCQflUsxnyR7htNyh+/Gyn/AClSPm1WDN5VA4tsYm8JB7mBX5kVN1ipIKDpRwvrkVgQrrsCe8HmD86rrOykWRJHl1FBgdnG2+xJ3POuemvSVLaSCNw2HJJKnkNQA2+1zOw32qwDg5wQcc8d3rp0UqIVzw/W7OxVmbnqjRuQx4A8sd/dTV2ssNtOsEcXWMp0GNRGdZ2yVY4JA3BzzA2qzrxmwMnkKaY2jBbmWZJD1jSiQZzqLB9+ec7749tRZ8vksck7k+dGvTzpLbXUcaQguwbOsqV0rjkM7nUT+76qCq61JyW/7GFJPYJuiPFre3VhIgDAh9WMliMBVx34yxHtrRuB9L7e5/Qx6tegsBg4IB33PI9+D3VidFnov/29P+HJ8qMzUsdNLbv3JhGpXb3NgJzvoPw/nSrmCddIyy5AxuR3bUq806Rl3JKagWBDLyyTvsceOO+umsHbBOTlApGrG4zz8RvXc1xkrtuD8wcV7PfMQNJxkA/HetLJJD2QAYlsAsr+orj+VPpbxr2ieTF+ewJGD7KqZEcg5LHcqc+BHh7aaW2ZgNIK4Az3ZII8e/nTsRiXpVgVOJ3GjGltDjHmiZ/e1UJUb+l630X4yDlolbc5J3cZ29VBFbLgkkXE2VjUfZBz6yST8NPuqPTpcacY7Weee7fbH+uVNUwPWYnc715Rd0o6FGztLa6EwkW4xhdGll1IHGe0c949nnQjQAqftLOSVtMSPI3PSilj7hv4UxRx6Hv/ADAdnUOqfIxnbbu9eKGBq/Qaw6ixtkuWaO4VDlC26L1hcADuyoXIq2PEYXdZyM/oyACu+Qy8s9+SBt50zPYSO6sF0gMrAZAAA2OQObYqUvBQQFYjClsY54bf2EHHurOxj8vGjqVFQBy2DqOwBBIbbmNiPZWS9KIblbkSSoTEZdSsqkpnXggt3NnbB8sVro4eqHXI2Tt2jgcs4HxPvqNxqaIwSxg/WUuMb7g6s+8Umy4umAFPTnAAIGefq/rTlnc6AQR5j1+6mZSckk7+uqNzhm8q8pZpUARuhHEwb0hh2SxYt3DA0rny2WtIt7qPrPtAhmX/AA5Yg5zjmedVPC+DLGg0RKpKoxwMZdTk5J7/AOdW/wBFJ1HlllfzBGnw9VZtmDdsk8XXMbHww3uIP5VIhbIB8qbnUlSNtxio/DmzGuSdhj3UhGU+mK4LXscZPZWEMB4FmbJ9yrVR0I4wsUyCV2WMZIGvq4lOCTI4B7bbacEH63dgUSemDhf6WCdeboYj3ksCCmPYze6s0rqhUokN0w74x0+JdTDkBS4wNtQyuljqGxwGIGDz3x3DHEePzTnEjkpq1GMEhSd8+J3yfHG2NgBVayEAHbB5bjOxxy5jcd9c1SikJts9bGTjIHdk5OPM4GfdXlKlVCFRP6OP9tUkAgI+x9VDKjJA5edab0D6ITW8jyzFV7OhApDZyd2PcOQA9ZqMkoqLsaTb2CV+KaCVwOZ+Jz+deVIn4YGYnJ9w/lSrz9jYnxxgfWO+1IFF5DJqOyEmu+q3zVWBYRS5XNQvpjKOXj7xTsLhRiu0jU07EYb6YrgPfgZyUhRW8jlmx7mB9tA1WvSm/wDpF3PKNw0jacfdBwv7oFVVdK4M2Kp/AVBuYAeRlQHPLGoZqBU/gI/vNv8A8WP+NaYGqenS6CwWsHMl2kz4BVCge0sfdWOVofpsutV5EnckI97M5+QFZ5Uw4G+RVcdEeLm0u4ZgdlbDd3Ybst8CT7Kp69FUI+o3vX3IOw0nHiDz/OmLC7bru0x2JHM4PhgctqZ6LcSSayt5Dgs0S6sfeAw37wNJJ1zqzzPLzrnsui74qpdMLzyPDPsz30McatZo4QVwBnDkncRlgcAY3JOB6iaIbSfIyT7KhdK5f0B82A+OfyppjS3A1d/Z3Ujjz+ddFcHAPd865CnB2rQ2OTSApV6KBhvcXZBC8iG964NN8OuiD2icNk7+PgPZT10U+vpyRS6/B2GwrCzAnibK952/1zqJZSEFhj7R5nxp2N9vf86ipKBIdxuB8P8A+0rAzf0o3oe+iicsUSMZVW0gOxO+cHBxpyfDwqj49GoLJMyK/wCsSZYw3Xxn6pZ1wQ2NicEHHtNf0puHkvLlpBhutYY8Ap0qP2QKsejXGCoCSNGwQgxrMudI31dW4BIbwXB8BXalUUZ8soDaP1XXFcR5xqJABPguTlvZXM0DJjWrLkahqBGR4jPdsaL+J9MFdoTGoV1JBeRdQRWwCVUH623njGN80P8AGuIiUnGTk6ndsFnPIDONlUZwBgb7jNUm3yhNIrKVKlVCPCK23ohxBpbOFiCzacE7cxseZ51idal6Mrz+6MpONEhwSeecH86w6he2y4chl1j/AHB+1/SvKYF+n3194pVxGg3xS4KjY1Xx3DZ+sffXNwSDhuYpvrRWLlbLot7WUuN+YqdC+KHUvSvI4qTDxU/a99UpiaB/0gdCreSCWaCIJOo19jYNg5bK8s41chzrFa+iZrsyK6YxkFfeCM188OuCR4bV14Z6kzOSo5q96D2AnvoEOcBtZx4IC3xIA9tUVHHomi/vTyEbJER7WKgfANWs3UWyVyQfSdddZxKc9w0KPYi5+OaFat+l02u9uWHLrWA9QOPyqopx4QmKlSpUwNm9EdxrsWUn9XIygZ+ywDfMtRE8YHPlms29E94VadPEK3u1A/MVody5NcOV1NmseC2tLhMAA1xxpWli0pvgg48Rgjbz3qj6o5G5pyNCM7n3mpWWiqKiPiEMmCkiN4gMNvLGcipL7DnzHcdqx663d/xN8zXUV3Iv1XdfwsR8jXq+h4Zms/lGt0qyn+1J/wDfS/8AUb+dFPo1upHvgXd30xu3aYt4cs8udRPE4xbspZk3VGxJESCCfZj+dVF9C+d2bSQO8gfDFWd5eFFyFJ9eB+dU44tKwI0oBkjfJ7z3V5spdhpDlpcFCwzncHffYgePmDVg94ABI3ZADZ9QBJPwodLtr3YDK/ZGOR88/eqt6Z8TKWhTUcuQgPLIOdQIAxjSCPbSxu5JeQlsrM8u7kyyPI3N2Ln1sScfGm0BztnPPbntvnbw515Rf0W4YBbyS/bkVlXyXBG3mT8hXp5cixxswirYMLfSAEaiQdznDZPrYGpfRrhX0q4SHJAIJJHcAM+Bxvgcu+qtTRj6OZ44pHd2AJKouTvg5zt4ZK+6nklpi2C3YJTxFGZDzVip9akg/EVJNgRbic8jL1QHqUsT8h76f6UKBeXGOXWsfec/nUm5b/6bAMbfSJDnz0janq2X3CiiJrYeifDBbwQoR2mjLtkb6iQ2PYGx/lrIoYdbKn3mC/tED862+5iYFO2frY7IAwCD4g94FYdTLZIrGTAK9qP9GH3n/bP5GlXEanl7bhx591UrLjY1f5qp4uuCD41lNdykRK6JpjNItWWoodN1oBbuUEn1Dc1hs8mpmbGMknHhk5rY+Jt+hl/4b/wmsYru6ThmOQn8XshEYsZ7cKSHPiwz7qLfRZzuPUn/AH1RdMcdZBj/AO2i/hoj9FyYSdvFkHuDH860yy+lYor3Abx+NluZgwIPWOcHzYkH1edV9brcW0cw0yIjjwYA49R7vZVC3QC1eQACRQe5X7v8wJqYdTGt0V6TMopVtEvo9slQ4jckDOWdu7nyIFTeG9D7eFo5BEgZTnG5xkEbkk5O/fVPqYoFibVmfejGBxcO+ltHVMNWDpzqTbPLPPb11pPXb8jy/wBc6trhdSlQcUPSy4YZ8xXJmnqlZUVSJMkp227/AB9n517rPiPdn86gTXIwd/8AQpfSfAE+zHzxWNlGQ3Qw7/ib5mp/R22MkkgAB0wTsc936GQA79+orUG9GJJPxt8zRh6MrYMbs/a6nQPU2rP8Ir6HJLTjs40rkBNF3otH9+/5T/kPzoQWjX0UQ6ruQ9ywn3lk/kaM7rHIIfI1a5fVHjIBIzvQo9zod1Oc5zsCe4eA8QaKYFAHIcyPiapekA/SL5r8j/8AsK8OdVZ1IqJLs60IVu8b4HMZ7z/hof6a3TM0aEAYBbAOeewzsPA1e3kgUKSQMMp3ONsgH4E0Gceuesncg5AOkeoDHzz7626OOqd+CcjpDPDbMzSLGO/mfADmaO7K2Chk1PpRsAatOxAb7OPGhvoihBdwhbbSCMDHeeZH+Gr+OSTrHAVRkK27E+I7h5Dvo6zI3PSuwY1SsA549LMv3WI9xIon6Mri1lYcw+of5AjD5UPcUTE0gPPWeXLc5on6NW+bdTqcZLbA4HMju35Ad9dPVT+kn5r/AEjGvcD/AEhl1XMzHvc/yqy4jAF4bakHcyuzDO/aBwceGlR76peIylpHY8ycn14GfjV5x+cCys4+8qJPZoC/PPxrbtBfnBPkidDYw17BkEgMWwN91ViP3gDWr3kzFc6CMEN2io5EHuJPKsy9H3+2of8AC/yxWn3k6aWUuoJUjGRnlXN1L96Lx8DmqT7qftH/AONKmo79SAe1uAdlY/ECva5tyx+m5oFf6wzXdKpGVl7w4AZT3fyqrzRPVBxWLS/LY71lONbopMhXCakZfFSPeMVjBrboY9QOOY39YrGeIx6ZZF8HYe4muro3yjPKPcZuNboc5xFEvtEagj2HNHHo4XFs58ZT8FX+tZxWr9ErUxWkOR9Ya/YxJHwxWnU7Y6Fj+QQWpy3sru6lKFWHMVxYg5Jxt41xxN+Q8q418DfsXFtcCRfDuIqwblQ3w6J9nUjH+vKr+QkqKlt0Xj7oaxv31V8R4WCda4znlj2c6sjnI5UpAcHf3CtGrMQZY91NRP2Rnwqdxmx0tqGcHzI39lVVtGufqg4Y8xnvz8qwaotGa8Ux10uOXWP/ABGiv0WyETygDIKjP7386Eb4/pZPxt/EaI+gkpRpXH2TH7tTE/AV7/UbYH+n8o44fMFcUf8AokjOu5YYGFQbjPMufHyoBcYJHnWkeiY4iuDgnLqNh4Ke/wBtPqn9Jix/IO41OWGo8+7A5geXrqt6QwroXIJySNyT3Z/Kp4dtZwvNRzIHInwz4iqnpdOUty7YGllOwLHc48R415FN7I6eChvERI3ICrhSc4A3xt8aBXckknmSSfWd6tuK8WEqae2e/cKoB9mSffXHBOAS3eer04UgMSwGkHvxzOwPurs6XG8UG5mWSWp7F30ccJANRC75OTjmAQd/IiruzjSU6lbJAI7PaB3UjkD511f8HSKRiiALhTyGx7QPyFeWt71TBjyBJI/yt/SvPlUsj+/9m62iZ9xV8zSn/GR7jj8qKuBRyC2iKhdJ1bljz1t3BfzoMdyxLHmTk+s7mtA6KzxtbrEW305AUFiDz5KDXf1caxqP5wY437rAfiiFZZAeeo8v9eFSuNTZW1Gc6bdB3bHLbbezn41x0gI+kSYz3A5BByAAdjVeTXTj3hFvwZy5YX+j+yDddKwBClFGRn7QZ/3QPfWkogXkAPUMUIdC7FxY8wvWa2xp3P2Qc57wo7u+iWKLUoYyOcgHmF57/ZArhzyubNoLY7sGwgH3cr+ySv5V7Q7xFikjKA2M5+s3eM+PnXtRovcdhNSrylWQz2o95bCRcd/cafpUADGTG3mKzDpnb6LuQgYD4ce3n+8Grar6zEgztq8aFON9GBdMgfWChP1cYIOMjJGx2G/wqsEvTnvwE1qRlvD7GSdxHEpdzyA+Z8B51t9xZFIYl27CKhxy2AG3lTnBOFrADpRF2A7IGcDuLd9Wbb91XlyeoqFFaSo4bLsV9tTntxImO/x86AumVhK0itEDhQeRwV8xk+Hh4VZei2TMMy5O0gP7S/0qVBendjct6La0laFgD6iPzq4HF4NQi61Otz9TUNXLP1efKo/FbcMhOMkHbvrMBZyf2iihu20odWOdhnUM+pVxjyxU48ak2m/uPXp3Nddxt6/6V6W8j8K8lOx9/ur1nA5kUhDLprTBAwRQfco0bSBmxp7RwO7Hnn7tGUco9e55Anv8qoOkluWbIjYhkKtjA2/0TSaGjHWbJJPfvRV0Ptg0UxIBJOkZHLC93vqo4vwOSDtfWTP1hzH4h3euinoNw5pLR2QkESnkBuNKcifbXq9VNSwNwfg58aqe4D3X13/Efma070UJi1lPjMfgqfzNZ90gtRHKRvuMnPcQzL/259taf0I4T1Fsiuo1OvWHO+5Jx7dOgeyl1M08K+4QVSZfyzqGXtDvHP2/lUHpBOrW8oCs2VP2dvjtU+cAAeTD4nH50xNwqJua49RNebfg3M9m4MjjKRshPIlgB7hqoj6HdH3tzI/WqdQCkaT3YbPMePxNWFnYRoExJggAYyCdtuVWEdwNbYDHIU7KfMd+3cKtZMlOLewmlyeT25ZgGc9pWGwA5YPeD50GcZsdKSAFywBI7THlvyzj4UaXErZQhCMN9ogcwR3E95FVPGOETSElOrGoEEbnn4Hs1DtNNFAB0Z4R9KnEZLBMFnK4yAOWMgjJOBRlDaG2woJIViFJ54BOAceWKs+j/CurjDatLOoLaVQb47zpJPvp2fhCSs6uXJBBB1t3qBuAcHcHurXPk9UiC0gP0nsBJPrjKrrUs2o6RkEAnPjuKHlg/SBNiSwXbcHJA2rRrroyqNGU0kklfqgc1J5+tfjVja8MxG+pF16SFbAJGxGx7qrF1MopRe4pQT3RYRTBQFSN9IAAGnSAByHbIpqxeTQoCL2cr2m+6SvIKfDxqWsw0hiQAQDvtz3qHa3qAyDUDhyRp7XMBvs57yaxLOpLV2OSY8/hJ+OqlTv0wfdk/wCm38qVFsKJFKlSqQFSpUqAPK9FKlQB5SavKVADd0gKnIB27xUXgUSrENIAz4DFeUqAJ68zVboAmJAGfHv3517SoAeQ5znepcagAbV5SoAUfNvX+QpN9Zfb+VKlQBA47EpickDOk91SeHIAgAAA8BtXlKl3GD3EbKN5wXjRjrP1lB8D3jxolP11/C3zSvaVVbEQOLSEDYke2uuHoGHaAb1jPzpUqrsBLtBhTj7zfxNXv/qf5PzpUqkDy9+qPxp/GtP0qVHYBix+oPb8zST9a/4E+clKlR5A5vuS/jFUF3cv1uNbY8MnHupUquAmW/CLZOqRtC50jfAzy8akQfrJP8vyNKlUPljJVKlSqQP/2Q=="/>
          <p:cNvSpPr>
            <a:spLocks noChangeAspect="1" noChangeArrowheads="1"/>
          </p:cNvSpPr>
          <p:nvPr/>
        </p:nvSpPr>
        <p:spPr bwMode="auto">
          <a:xfrm>
            <a:off x="1692275" y="-219392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
        <p:nvSpPr>
          <p:cNvPr id="141321" name="AutoShape 15" descr="data:image/jpeg;base64,/9j/4AAQSkZJRgABAQAAAQABAAD/2wCEAAkGBxQSEhQUExQVFhUXGB0XGBgXGR0YGRgZHRwYHRwYGBgZHSghGxolHBwXITEhJSkrLi4uFx8zODMsNygtLisBCgoKDg0OGhAQGiwkHCQsLCwsLCwsLCwsLCwsLCwsLCwsLCwsLCwsLCwsLCwsLCwsLCwsLCwsLCwsLCwsLCwsLP/AABEIAMIBAwMBIgACEQEDEQH/xAAcAAABBQEBAQAAAAAAAAAAAAAGAAMEBQcCAQj/xABLEAACAQMCAgYGBgcFBgUFAAABAgMABBESIQUxBhMiQVFhB3GBkaGxFDJCUnLBIzOSorLR4RUkYoLwNFNzg5PCFjVDY9IlVLPi8f/EABoBAAMBAQEBAAAAAAAAAAAAAAABAgMEBQb/xAAqEQACAgEDAwMDBQEAAAAAAAAAAQIRAxIhMQRBURMiMiNh8IGRscHRUv/aAAwDAQACEQMRAD8A0o2+O6vRb+dS3G5pAVhRZGFsK7EA8KexXuKKAbCV4Vp3FckUwQ2RXBWnSK5IpFIaZa4ZaeYVwwoKRHZaaZKktTUjAcyB66KLRGMdNvHSuuIQx/XljX8TAfM1UXXS60U463UfBQT/AEpGiLF4aZeGh+66dxDZI2b8RC/AZqtk6aSvsiIPVlj8/wAqVGiYVtB50w8OO+haS4v5MfXUH8Mfzwa4PAJ23kdB+JiTSo1TZd3F3EvOVffn5VWz8Wh7ix9Q/niuV6NoN3m9wA+JJqRHwe3XfdvMsfywKmjVNnU6gxdYCcYDezYke7NccVjdUBjyTnGwztvU1ghjKLjTgqAPVTdrdr1aMxA7IznbfFKi7ZR/QLp+eQPMgfAU7H0Yc/WkUewt88Vfi4XnkY8acWdfEUCcpFGejsKFQ8jZbYDGM1KseFW5Z1VcshAOoE888snypcfmAWOQEHRIDz9v5Co9lfkSTSFdOqPUAfFQMHu86ZDkyx4hB1MepNIwRnsjl/rFWP0cDfVQ+t4XRlaQOGTVyxpYb6fhT7FZCMt9aHPP7Sj+lOjNyZZ8QhIXUpPZIPhkVHKdt8HZl/7QR+dTbGYSRLk5yuD8qr4JBokyRlSO/wAMg/ClRDkyVExUKBudGo+VPOW2wea5/nTCzAdWw7WU0kfKpESthNuWQc+HdQS2x0WZbtaudKnYAwUDs/GlTJthmRSApxhjc7DzquuuO2sf154gfDUCfcMmtqOEnYrrTQvd+kCzTkzyfhTH8ZFUt56UlAPVweou+PgB+dFAaFprzTWXHp3xCf8AUQjfl1cTPj1k5FcnhvGrg9oyqP8AFIsQ/ZUg/CnQGnTyqgy7Ko8WIUfGqa56VWac7hD+HL/wg0IQejK5f9dcRg+I1SH3tj51a2fost1x1k0zkfd0oD7ME/GlRQrv0i2q/VWV/DYKPeT+VUl36SnORFAo7hqJY+4Y38qNbPoLYx8oFbzcl/gxx8Kt7awjjGI40QeCqF+Qp0UmZWOOcUn/AFccij/DFgftMPzq06LcLmZ736egkItdUYl0yld5MlQchfs8vDyoh6d8Zks4I5o9BHXxrLqBOImJDFcEYbOnfepYT+8XKjm1owHnhj/8h76cVuE37TOvRnwpWgvmnWOU/Q1ZdShtBxNkqWGx5bjwq86H9HYrvgCL1cf0hxM0blQHLpPIVBcDVjshTv8AVJFRPRzIPot62dhYKSfAET4+R91c8A439C4RwaYnCC+kSTuHVu14rE+Sg6v8tUjNvcquIpD/AGDHOkSBmunXUVGsKRMuksRnbw7seVGPTTpPYcNuEt34ckrNEsuUjiAwWdcdoDfsH31B9K3Cxb8MdFGFa+61f+YHc48tTMPZVv086Z29ncpBLZfSHaFZA+EOFLSKF7YJ5qT7aYuSr9FPDobm0uPpEMbFpzCmtFYqggiwqkjYDtcu+l6K7Zbjrnu0jkZGW1AdQ4EqK7y6dQ5kFf2Ki9BLs2vC4HbmeIRRt7RFET7smiARCzvbC3Gxub29uj6uqmxn/qJ7qVDvlA70MuIYoeLXEtvHKbSR1RWVchEMhCKxU6R6q5441vc2thf20CwLPdxwzxYUKw60qxZVGGYMmM43VjnkMSehYgEfSAXWfo4u5hLjOdGqTP1d+XhVDx7pPbTtw6z4fEyWkF1DIWYFdTdYAAA3aI7bsWbck+2gE3don9KlWLik8USKiaY20ooUZKDJwBjuqXaXFvwywS+uIRcTTuVt4zghUJcrp1AhcoCzNjPaC8gKY6Y/+cz/APDj/hprppb6+H8Db7AjEZHg5iTAPmOrkHvqK9zZ0OTeOMT3pmYJLK34rZxBVeRRNAQAhdXONSY06utTQSB2g4JzgVcXXBI5+JWLwIgs7mEXDoqAJ+iw2SBt2i9uCCPsmqriiBOj0g7pLtRGPVOmce1HNP8ACOMSRcAu8frLdmto3+0qzdS2Qe7T1owP/bWq2MW2v02PPR7Pb3nEeJStBCbdAOqXq1KhNRQOoxgaljDf5qXR3hEf9tXcUqI0NqJHCsoKjrSrRAKRjASVwPw1VdCI+osuLMhGVsVII7ji5I+Qoy6TMsIlvUOPprWEanxxJlvfGcewU+RNuLaKvgtjEekV7btFGYUh1pGUUorMllkhcYHfy8T40KdJem9nexxxW1gIX65CX0xDs5KsvY33B9VHXC0x0ou/8VmG/wDwL/20CdKOmsF+sCW9iYClwrtJhN10uhXsDPNwf8tAu4Yelzhkdvbm4tkRAuqCcRqqjEi5RmwOYYqB/wAaoHS3jFnwzijmWzWWNrOMhEjjwrdZKS2GwMkADI32q/4xMtzxDiPC3O1zZrJHnukAZSR5/q2/5dBnpft9d++dsWCn25noe24LfYIvSdxiztEa1WxTrri3YxyJHGOrZgyqxOzAg4ORvULg/EtUY1ZyRXfpIt1fiNqG5C2H8b1awWaKNlrLK+xvgVKyKl/sOyfj/KlU9MAYwO/u86VYm1lF/wCBb6c/ppUH43aQ/DI+NWFv6MkX9bcnwwqhPYCxPyo/kTUpXlkEZ5c9udYze8aT+zIY5JC11b3XWBW1Mx0s2+ojH2jzP2a6DiNCs/R9ZJzR3P8AjdvkuBTvRRbOYTdTapGYZnhYMiatS4ycjOxz491ReP8ATcwTMkds86RxrNO6sB1cbciBjtHG/d8yBqTjElq3GmtiuQYLuMkagUlwXYD8LfCmI1YCsy4l09uRYTzBES5t7sW8iAEgr5ajnfcZ8qtehXHbpryW1vJEkLwpdwlVChY3xmMYAyFJABOT2Sc74Az05thb8U0Efor6S0kx3GSKdEcY/AxJ/FTAJbDpJniV0Xm/ui2UdymcaFVtJL7DJyM+POpknpAsuqnljkaZYESRxGpzpchRjVgEgncZ2wc4IxWZ29hIX4raYJe34e8I8WWGbVHgd+YjHXthc29zO0dvpH0ngxjkRBgC5jXODsMsAg9hBoodl10v6ci/sb2O0SZGi6t9eerJh1ZaZQDnTgYwcZEgPlTvE+nl6epEC20bCzF5L1z7OCdo42BxqI3H4u7FV3R+2Ny9oQGZLvhElqzBSQJIta9ojYHsADPftT9r0Qu2tuHXa2Uc08UDW0trcgIdKs/VSAS4AI2O++Dj1Oh6iu6YcYn4ktyscoS3WwjuupKhte6s3a5hlO2dx2MY3NGycVkWKy4hGms9QvWJnBaORULqpOwcMqkZ27JGRnIhX/o0u5ltnFzHFMbdra8KooVonJYrGqKFyNRXkvIHORuY9GeixtrOG2kkEpjXTqCaQRkkbFjyBA591Kh6l3M56Q9LIJLeWz4dZvCbg4mdkVBpP1gArHUxGV7gAxxVNxOQtw+04cYZNcVxJKznT1bI5uCAuG1Z/SrzUcj5Z1y54HawnXJJHH5uQvzND3FOO8JjOWu42I/3amU/uZo3BKPkD+mXSV7jh0Fk8MxniZC0h0aHCKy6gQ2rUwKndRvmrzinpB4XO4a44XLK4UKGkhgchQScAtIdsknHmaq+JdO+HZ/RxzSnxKLGP3m1fu0OXnTZXbEVrGD3ZJcn1BQPKi2PTDydXvSEScM+hRRTJL9KNwrEKEVdTFFGGJyBoGMY2q84l00afitnfG3lWK2RlMY0lyXWQMVywXHaTmR9U1S2ltxO5/VWsoHcRF1Y/akA+dW1r6NeJTjMxSMHukk1H3IGHxpamNRx92V69MYUh4vEYpQb+R3j+phNYP6zt5Byfs6qj2HEoIo4yO0ySRuQo3IR1YgE4GcA99F1t6Gv95dL6ljPzLflVnD6KIF5yu3rGP4SKiTkzbH6Ubt8lPxX0l8IuGZpOGySSsNId4IGblgdoyE7VWdDemUcFoLPiNu08BOtGUBipzqIZWIP1yWDA5GrGMCjJPRpbqcgr+xk+8tTPGOhiIYDr7JlCHs8g4YA8/vaffT1S8EaMX/QDdM+kzcSaC3tIGgtIN0U6VLNjSDhThAqkgAH7R8setxMwcNurB45DLcTLIsg0lAAIBhiW1Z/RtyB5ijPi3RQ24QxlipJDskXWMgxkHQDuM7Hwqt4jYr2XSQSqEDsRHjbVpYvk9jfkNznO1LVK7ousOmrB+w4gLSyvoTHI7XcKxoyBdKkCUHXlgcdscgab4r0lee04ba9S4Nm8bu2Rh+rGldG/wB3PPG9Xs/BiMIzqqoZFDMSo1I/kDk6SCF781axdFgs4Ay2rdmMZGkac5DZwRnbHOhTaREo4m7spoun0S8Ykvzb3HVtbCDTiPrNQZTkjrNOnA8c+VQOk3SfhssIWz4a0EwdG1iGFOyrAsupHzuMjHLxo+/8HReI/Z/rXC9DovEfs/1p+o/BOiHkBeI9JDccWTiMEUqiIR9mTSHYLqEi9liO0jMBk8zXnSvi/wDaV3LLFFJGDbCECXSDqBl37DMMdsd/jR8nRmNDswHs/rSHR6NckH92k5sajBdwR4xxwX19C6RSxiOERMJNOSdTHI0MwxvRSnIc+VPrwJFJYc/HA/nSs7RmGCQDz9ndUSdlRcYqrIciHO1e1M/sx/EHz3HwzSqKK1xC4Gssbg0Tf20jRq0sWqWNiO0oYPJhfDkB7a1IGq+a6tYGd3aCN3+uxKK7ADA1Hm2BXQjlMyntCVt7p4Li5hns0jZbdnBM8Y0ASiMgmMhfPmdtsG7fozOZGPUBIpeFGB1VsrHKB2I+0xZsAKM7+ur676f2Mf8A6pbyRGPxIA+NUd76WYQD1dvI3dl2Cfw6qYDXos4VPK9vxCSWN4hafRoguQ+FfBVxjHZKsNWTnI5UadJei8V61s0hdWt5RKhTGSQQdJyD2SVUn8NZTw7p3cRRLBw+1ijjUnCKskzZO5wSfEk8q7lu+P3AyevjTvPYtlH+Y6T8aYjXY+B28d1JeadM0iCN3LHSUGn7JOnPZXfntVML/g9idmsomBZgE0FwWwGwEywyAAcdwA7qzm39G/ELwlpbmAgnO8zzEewAj97uq8s/QlHt193K3lEip8X15/rTAur30vcOi2Trpcbfo48DbuHWFfeNqHL/ANOgz+htNvvSyhT+yqn50WcN9FXDYucLSn/3ZGYfsghfhRBa8DsrRSyQW0KgbtoRMD/E5HzNAGNv6SeN3JxbQYB5dVbO/qyz6h7dqX9g9JLwHrJJ4w335liXHmsZz7MVtnCeOW11q+jzxTafrdW4bTnlnB2qwzTEYbYehC5Y6ri7iUnnpV5T+0xXeiOw9Clov62eeQ+WhB8FJ+NafmvDSAFLD0ccNhGFtUbvzIWl/jJFENpYxRDEUaRjwRQvyFSaYuLlIxl3VB4swUfE0DHDXNVsnSG2CSv1yFYRmQqc6QcgcueSCBjv2r576Wekq7vJCYpZbeIHsJG5Ts9xcp2mbGM5OPAUgPpOua+deiXpOu7edRNK00DHSyzMzlATsyuct2diQc5AI22I0+64rNNDMGd4zD1NyrhAhaIscnTqbC9liNW+MZHigDk1T9Kv9mkbvjKyj/lur/IGqe8aT6W2ZSBqiaFhrYumFDqqJiM5bVqJ5age4UT3kAeN0+8pX3gikA1fW4lUDW6b5DRtpPf7x5GoCdH7cBQYg2kEAv2ickkls8zkk7+O1SeB3HWW8LHmY1z68AH45qWxqRjXVgclA3yduZ5ZPn5102a8lbY4O+NvXVN0Y4i00RLnU6sQdgPAjb20gLYDbnXGkZNcTXCopZ2VFB3Z2Cgesnamri7VF1syhSNjzz6vGkMecYx668cZBqp4dxUzM4xgAZHjjPfVDxz0kWNtIYiZJmU4bqgGVT3gszAEjyzRyML2cFeeMioqvGp5gY8PMd+KHrTj8F6qvbuSASrAgqVPMah6u8ZGx8KtYuFYbduY7vI+frqWBOKKd9JOd/8AW9eU8gAAHhSoACX6M8SuP1khA8JJSR+yuRUq19GZP6ycD8Cn5k/lWiCuwa1JA219Glmu7mWQ+b6R7lA+dXll0Ssovq20WfFl1n3vk1cA17rxzpgdQxBRhQAPADA9wr5/9PnSUzXa2iMergALgHYytuc+OldI8iWrZ+kXSu1sUZriVVIGQmQZG8Aqczn3eNfKvSHihurqe4K6TLIz6Qc6cnIGe/A76tCY/wBEuOvY3cNxGzDQw1gH60eRrQjvBH5HmK+w1YHccjXxjwixM8qoMeJBOOyu7b+Sgn2V9UHiE+biNOrTqYFaMAFyWZG07kgaQyEct/KhiCjNfMvpn6TXM9/PbO7CCF9KRjZdgO2w+0x5gnkDtitkveMvL1ojclWgt5wqfWCGQ9djT2smPHLfwrDPS7HEOJSNCSUdUbPaOTpwcFtyNseyhADnAONzWUyz27lHU+xh3qw+0p7xX1NZdNY3hik6uQloYp5AoBWFJeRZmIyAQ3LJwpOK+TI4WbkCRkAnuBPLJ5CvqTg3RyOOGOCSVQ72KWjpsGJUMdQGeY1uMb+ugA3zVN0vkZbOd0LBo160aSQf0ZDkbeIUjHnXl7xZLfrGdpWCKuoKhYLgMxbsjbI3OT3D2zraXrY8shUMCNL4JI8wCRgjuoAEL8yPLIzSzFUvIV0I5VPo8qR7FU5jW5yTvheeKfs+CkyxdYhdYnuoAXGcQyYeMgtzUKFjz548aLtIHIYoci4/IzqxRBCZpISckuvV6xrPdgsmMd2R40DIJ6KvNbxxSkLmy+jSY3IdWQoy42I2c+0V89cQ6OXEV1Ja9WzyxtpOgEg7ZDZ7gVIIz419Gx8akIjLHB6thIFA/WHTpdCc7DDbf4hzxVQsW5O+TjJJLMcADdmyT493kBSLjBvkxTh3Q+5e4ihliaMO6qzEqAqk7nOSOWceeK+hbb6NbqRHCupnMGmPts2kE6SXxsEGSCcDOBVRCul1bnpIIzjuOeeM0/NbRTFyxUEzCZQ6llz1axsrY5ggHvHdU7jnCuCfccWLxrHar2nikK5Ojq9GEIxg9sOQMctjvVjwy56yGKT76K3vANQk4cmiMiQIU1YaIKihWO6BSCNP1ee/ZB51L4YqLEixHUijSp1ath599Igi8C2WRN+xLIvsLFx8GFWDCq6zOm4uF27WiT3roP8ABU96QA10u4vIpSCE4d+ZHPBOAB4EnvoOuopbeO5kBw9spYgEjOPA94zj30QcZITiMbuez2Dk9w3HzpvpDwvr5bq3UqrXEBVSeWrYjPllaQGC8V43cXRzPNJJvnDMSAT91eS+oAUR+jXjIW6igneQwSHq1QHKrIzDScH6oJJBI+9Qne2rxSNHIpV0JVge4g4NF3oq6OG6uxKTiK2ZJW/xMDlUHrIJPkD41s6oQd9Orx7KK46rKllEanO4D4yQR34zvWNYrd/SNbRSoySOFDJkN4MpyDjmd8bVhsMOUZiyjSBgE7sScYUd+OZ9VZxNYhP6NLzRdlM4EiEetl7Q+Gr31u7IMqeedtyT3Z/KvnnorBJHNb3OjMXXiLII+swwRgbgYbOSMVtnVSyAEsAAQBzPlUT5Ey86pfuj3Uqpi8i7Fzt5CvKixFzN0hRcbZ7KsdwCA3LA+0eewqNedJTG4XRsHIk78JtpceXaUn213BwgKF7ZDBQhYY3A5c+R8xUm4igD5fTrZdG/ep7j/OtSSfwa6MkKO3NlDe/eq/pRE5UMqdYAsg0ldQ1lOwxUcxqGPLVTsXEo0IjUHAITYdlTjYe6m/7WbKqoBJZ1y22CpPcBvmnYHyjc3DSMXdizscszHJJ8SaaqZxiJknlVxhg7Z9eTUOtSSTYR5fmVCgsSOYAHd593trXfRj6SXeSO2uEDyviNZyxyVBZgsgwckZYAjHMZ8ayWMaYXbvchB6hhm+OipHRfiItruGZs6UcFsc9PI488E0MDfOkPpKsOGStAkLPIu7CJUVQTvhmzz5HkedY56QemzcVlSRoVi6tSq6TqJBOe02AW35dwydt6oOOSFriZidRMjHPjucH3VBpDui86LcfFqZFlhWeCUKJYmOnVocOhDAHBDDzBBIIrXeiHpLtJLx1/2dZnUr1iA4PVomgyh+yCV2JHfvisGpUxH2Lb2utbjII6x3G/gFEYPqwufbUjg8bJBEsmNaoqtg5GQADv66GvR3xxp7S3EjKX6iPxDHCgFjkYPIHI8ac45xB0kmxKVKIska7AN9bUDtlskAeWakYUzTADJz7Bn5UFdJ5o7eTKblyWdA31W27Wnu1bZ9Wag3bSySyBA4LdahXtkjKkqzN9UDUBpAHI86HulNy6sQT2mddu8NIVLA57wNv8opNlw5CK0v1k5HHkSM+7NSs0JwSoA2VJfbGfq4ORv4n+lOrdEHJJLePMjYjY+34UG4TBxkjIyOY8KbluVXOSNuY5n3c6H7W4VRqOc55jny7iTjPsNRZpCxJJzk53oAKLaT6SrrGCyqUdgRsSHUge1Q9EthbmN5vus4dfaqhtvWD76B+ifEysrxJpy2nUSCdOASNhz2zt6qOeGXRkRWYANuCByyCQflUsxnyR7htNyh+/Gyn/AClSPm1WDN5VA4tsYm8JB7mBX5kVN1ipIKDpRwvrkVgQrrsCe8HmD86rrOykWRJHl1FBgdnG2+xJ3POuemvSVLaSCNw2HJJKnkNQA2+1zOw32qwDg5wQcc8d3rp0UqIVzw/W7OxVmbnqjRuQx4A8sd/dTV2ssNtOsEcXWMp0GNRGdZ2yVY4JA3BzzA2qzrxmwMnkKaY2jBbmWZJD1jSiQZzqLB9+ec7749tRZ8vksck7k+dGvTzpLbXUcaQguwbOsqV0rjkM7nUT+76qCq61JyW/7GFJPYJuiPFre3VhIgDAh9WMliMBVx34yxHtrRuB9L7e5/Qx6tegsBg4IB33PI9+D3VidFnov/29P+HJ8qMzUsdNLbv3JhGpXb3NgJzvoPw/nSrmCddIyy5AxuR3bUq806Rl3JKagWBDLyyTvsceOO+umsHbBOTlApGrG4zz8RvXc1xkrtuD8wcV7PfMQNJxkA/HetLJJD2QAYlsAsr+orj+VPpbxr2ieTF+ewJGD7KqZEcg5LHcqc+BHh7aaW2ZgNIK4Az3ZII8e/nTsRiXpVgVOJ3GjGltDjHmiZ/e1UJUb+l630X4yDlolbc5J3cZ29VBFbLgkkXE2VjUfZBz6yST8NPuqPTpcacY7Weee7fbH+uVNUwPWYnc715Rd0o6FGztLa6EwkW4xhdGll1IHGe0c949nnQjQAqftLOSVtMSPI3PSilj7hv4UxRx6Hv/ADAdnUOqfIxnbbu9eKGBq/Qaw6ixtkuWaO4VDlC26L1hcADuyoXIq2PEYXdZyM/oyACu+Qy8s9+SBt50zPYSO6sF0gMrAZAAA2OQObYqUvBQQFYjClsY54bf2EHHurOxj8vGjqVFQBy2DqOwBBIbbmNiPZWS9KIblbkSSoTEZdSsqkpnXggt3NnbB8sVro4eqHXI2Tt2jgcs4HxPvqNxqaIwSxg/WUuMb7g6s+8Umy4umAFPTnAAIGefq/rTlnc6AQR5j1+6mZSckk7+uqNzhm8q8pZpUARuhHEwb0hh2SxYt3DA0rny2WtIt7qPrPtAhmX/AA5Yg5zjmedVPC+DLGg0RKpKoxwMZdTk5J7/AOdW/wBFJ1HlllfzBGnw9VZtmDdsk8XXMbHww3uIP5VIhbIB8qbnUlSNtxio/DmzGuSdhj3UhGU+mK4LXscZPZWEMB4FmbJ9yrVR0I4wsUyCV2WMZIGvq4lOCTI4B7bbacEH63dgUSemDhf6WCdeboYj3ksCCmPYze6s0rqhUokN0w74x0+JdTDkBS4wNtQyuljqGxwGIGDz3x3DHEePzTnEjkpq1GMEhSd8+J3yfHG2NgBVayEAHbB5bjOxxy5jcd9c1SikJts9bGTjIHdk5OPM4GfdXlKlVCFRP6OP9tUkAgI+x9VDKjJA5edab0D6ITW8jyzFV7OhApDZyd2PcOQA9ZqMkoqLsaTb2CV+KaCVwOZ+Jz+deVIn4YGYnJ9w/lSrz9jYnxxgfWO+1IFF5DJqOyEmu+q3zVWBYRS5XNQvpjKOXj7xTsLhRiu0jU07EYb6YrgPfgZyUhRW8jlmx7mB9tA1WvSm/wDpF3PKNw0jacfdBwv7oFVVdK4M2Kp/AVBuYAeRlQHPLGoZqBU/gI/vNv8A8WP+NaYGqenS6CwWsHMl2kz4BVCge0sfdWOVofpsutV5EnckI97M5+QFZ5Uw4G+RVcdEeLm0u4ZgdlbDd3Ybst8CT7Kp69FUI+o3vX3IOw0nHiDz/OmLC7bru0x2JHM4PhgctqZ6LcSSayt5Dgs0S6sfeAw37wNJJ1zqzzPLzrnsui74qpdMLzyPDPsz30McatZo4QVwBnDkncRlgcAY3JOB6iaIbSfIyT7KhdK5f0B82A+OfyppjS3A1d/Z3Ujjz+ddFcHAPd865CnB2rQ2OTSApV6KBhvcXZBC8iG964NN8OuiD2icNk7+PgPZT10U+vpyRS6/B2GwrCzAnibK952/1zqJZSEFhj7R5nxp2N9vf86ipKBIdxuB8P8A+0rAzf0o3oe+iicsUSMZVW0gOxO+cHBxpyfDwqj49GoLJMyK/wCsSZYw3Xxn6pZ1wQ2NicEHHtNf0puHkvLlpBhutYY8Ap0qP2QKsejXGCoCSNGwQgxrMudI31dW4BIbwXB8BXalUUZ8soDaP1XXFcR5xqJABPguTlvZXM0DJjWrLkahqBGR4jPdsaL+J9MFdoTGoV1JBeRdQRWwCVUH623njGN80P8AGuIiUnGTk6ndsFnPIDONlUZwBgb7jNUm3yhNIrKVKlVCPCK23ohxBpbOFiCzacE7cxseZ51idal6Mrz+6MpONEhwSeecH86w6he2y4chl1j/AHB+1/SvKYF+n3194pVxGg3xS4KjY1Xx3DZ+sffXNwSDhuYpvrRWLlbLot7WUuN+YqdC+KHUvSvI4qTDxU/a99UpiaB/0gdCreSCWaCIJOo19jYNg5bK8s41chzrFa+iZrsyK6YxkFfeCM188OuCR4bV14Z6kzOSo5q96D2AnvoEOcBtZx4IC3xIA9tUVHHomi/vTyEbJER7WKgfANWs3UWyVyQfSdddZxKc9w0KPYi5+OaFat+l02u9uWHLrWA9QOPyqopx4QmKlSpUwNm9EdxrsWUn9XIygZ+ywDfMtRE8YHPlms29E94VadPEK3u1A/MVody5NcOV1NmseC2tLhMAA1xxpWli0pvgg48Rgjbz3qj6o5G5pyNCM7n3mpWWiqKiPiEMmCkiN4gMNvLGcipL7DnzHcdqx663d/xN8zXUV3Iv1XdfwsR8jXq+h4Zms/lGt0qyn+1J/wDfS/8AUb+dFPo1upHvgXd30xu3aYt4cs8udRPE4xbspZk3VGxJESCCfZj+dVF9C+d2bSQO8gfDFWd5eFFyFJ9eB+dU44tKwI0oBkjfJ7z3V5spdhpDlpcFCwzncHffYgePmDVg94ABI3ZADZ9QBJPwodLtr3YDK/ZGOR88/eqt6Z8TKWhTUcuQgPLIOdQIAxjSCPbSxu5JeQlsrM8u7kyyPI3N2Ln1sScfGm0BztnPPbntvnbw515Rf0W4YBbyS/bkVlXyXBG3mT8hXp5cixxswirYMLfSAEaiQdznDZPrYGpfRrhX0q4SHJAIJJHcAM+Bxvgcu+qtTRj6OZ44pHd2AJKouTvg5zt4ZK+6nklpi2C3YJTxFGZDzVip9akg/EVJNgRbic8jL1QHqUsT8h76f6UKBeXGOXWsfec/nUm5b/6bAMbfSJDnz0janq2X3CiiJrYeifDBbwQoR2mjLtkb6iQ2PYGx/lrIoYdbKn3mC/tED862+5iYFO2frY7IAwCD4g94FYdTLZIrGTAK9qP9GH3n/bP5GlXEanl7bhx591UrLjY1f5qp4uuCD41lNdykRK6JpjNItWWoodN1oBbuUEn1Dc1hs8mpmbGMknHhk5rY+Jt+hl/4b/wmsYru6ThmOQn8XshEYsZ7cKSHPiwz7qLfRZzuPUn/AH1RdMcdZBj/AO2i/hoj9FyYSdvFkHuDH860yy+lYor3Abx+NluZgwIPWOcHzYkH1edV9brcW0cw0yIjjwYA49R7vZVC3QC1eQACRQe5X7v8wJqYdTGt0V6TMopVtEvo9slQ4jckDOWdu7nyIFTeG9D7eFo5BEgZTnG5xkEbkk5O/fVPqYoFibVmfejGBxcO+ltHVMNWDpzqTbPLPPb11pPXb8jy/wBc6trhdSlQcUPSy4YZ8xXJmnqlZUVSJMkp227/AB9n517rPiPdn86gTXIwd/8AQpfSfAE+zHzxWNlGQ3Qw7/ib5mp/R22MkkgAB0wTsc936GQA79+orUG9GJJPxt8zRh6MrYMbs/a6nQPU2rP8Ir6HJLTjs40rkBNF3otH9+/5T/kPzoQWjX0UQ6ruQ9ywn3lk/kaM7rHIIfI1a5fVHjIBIzvQo9zod1Oc5zsCe4eA8QaKYFAHIcyPiapekA/SL5r8j/8AsK8OdVZ1IqJLs60IVu8b4HMZ7z/hof6a3TM0aEAYBbAOeewzsPA1e3kgUKSQMMp3ONsgH4E0Gceuesncg5AOkeoDHzz7626OOqd+CcjpDPDbMzSLGO/mfADmaO7K2Chk1PpRsAatOxAb7OPGhvoihBdwhbbSCMDHeeZH+Gr+OSTrHAVRkK27E+I7h5Dvo6zI3PSuwY1SsA549LMv3WI9xIon6Mri1lYcw+of5AjD5UPcUTE0gPPWeXLc5on6NW+bdTqcZLbA4HMju35Ad9dPVT+kn5r/AEjGvcD/AEhl1XMzHvc/yqy4jAF4bakHcyuzDO/aBwceGlR76peIylpHY8ycn14GfjV5x+cCys4+8qJPZoC/PPxrbtBfnBPkidDYw17BkEgMWwN91ViP3gDWr3kzFc6CMEN2io5EHuJPKsy9H3+2of8AC/yxWn3k6aWUuoJUjGRnlXN1L96Lx8DmqT7qftH/AONKmo79SAe1uAdlY/ECva5tyx+m5oFf6wzXdKpGVl7w4AZT3fyqrzRPVBxWLS/LY71lONbopMhXCakZfFSPeMVjBrboY9QOOY39YrGeIx6ZZF8HYe4muro3yjPKPcZuNboc5xFEvtEagj2HNHHo4XFs58ZT8FX+tZxWr9ErUxWkOR9Ya/YxJHwxWnU7Y6Fj+QQWpy3sru6lKFWHMVxYg5Jxt41xxN+Q8q418DfsXFtcCRfDuIqwblQ3w6J9nUjH+vKr+QkqKlt0Xj7oaxv31V8R4WCda4znlj2c6sjnI5UpAcHf3CtGrMQZY91NRP2Rnwqdxmx0tqGcHzI39lVVtGufqg4Y8xnvz8qwaotGa8Ux10uOXWP/ABGiv0WyETygDIKjP7386Eb4/pZPxt/EaI+gkpRpXH2TH7tTE/AV7/UbYH+n8o44fMFcUf8AokjOu5YYGFQbjPMufHyoBcYJHnWkeiY4iuDgnLqNh4Ke/wBtPqn9Jix/IO41OWGo8+7A5geXrqt6QwroXIJySNyT3Z/Kp4dtZwvNRzIHInwz4iqnpdOUty7YGllOwLHc48R415FN7I6eChvERI3ICrhSc4A3xt8aBXckknmSSfWd6tuK8WEqae2e/cKoB9mSffXHBOAS3eer04UgMSwGkHvxzOwPurs6XG8UG5mWSWp7F30ccJANRC75OTjmAQd/IiruzjSU6lbJAI7PaB3UjkD511f8HSKRiiALhTyGx7QPyFeWt71TBjyBJI/yt/SvPlUsj+/9m62iZ9xV8zSn/GR7jj8qKuBRyC2iKhdJ1bljz1t3BfzoMdyxLHmTk+s7mtA6KzxtbrEW305AUFiDz5KDXf1caxqP5wY437rAfiiFZZAeeo8v9eFSuNTZW1Gc6bdB3bHLbbezn41x0gI+kSYz3A5BByAAdjVeTXTj3hFvwZy5YX+j+yDddKwBClFGRn7QZ/3QPfWkogXkAPUMUIdC7FxY8wvWa2xp3P2Qc57wo7u+iWKLUoYyOcgHmF57/ZArhzyubNoLY7sGwgH3cr+ySv5V7Q7xFikjKA2M5+s3eM+PnXtRovcdhNSrylWQz2o95bCRcd/cafpUADGTG3mKzDpnb6LuQgYD4ce3n+8Grar6zEgztq8aFON9GBdMgfWChP1cYIOMjJGx2G/wqsEvTnvwE1qRlvD7GSdxHEpdzyA+Z8B51t9xZFIYl27CKhxy2AG3lTnBOFrADpRF2A7IGcDuLd9Wbb91XlyeoqFFaSo4bLsV9tTntxImO/x86AumVhK0itEDhQeRwV8xk+Hh4VZei2TMMy5O0gP7S/0qVBendjct6La0laFgD6iPzq4HF4NQi61Otz9TUNXLP1efKo/FbcMhOMkHbvrMBZyf2iihu20odWOdhnUM+pVxjyxU48ak2m/uPXp3Nddxt6/6V6W8j8K8lOx9/ur1nA5kUhDLprTBAwRQfco0bSBmxp7RwO7Hnn7tGUco9e55Anv8qoOkluWbIjYhkKtjA2/0TSaGjHWbJJPfvRV0Ptg0UxIBJOkZHLC93vqo4vwOSDtfWTP1hzH4h3euinoNw5pLR2QkESnkBuNKcifbXq9VNSwNwfg58aqe4D3X13/Efma070UJi1lPjMfgqfzNZ90gtRHKRvuMnPcQzL/259taf0I4T1Fsiuo1OvWHO+5Jx7dOgeyl1M08K+4QVSZfyzqGXtDvHP2/lUHpBOrW8oCs2VP2dvjtU+cAAeTD4nH50xNwqJua49RNebfg3M9m4MjjKRshPIlgB7hqoj6HdH3tzI/WqdQCkaT3YbPMePxNWFnYRoExJggAYyCdtuVWEdwNbYDHIU7KfMd+3cKtZMlOLewmlyeT25ZgGc9pWGwA5YPeD50GcZsdKSAFywBI7THlvyzj4UaXErZQhCMN9ogcwR3E95FVPGOETSElOrGoEEbnn4Hs1DtNNFAB0Z4R9KnEZLBMFnK4yAOWMgjJOBRlDaG2woJIViFJ54BOAceWKs+j/CurjDatLOoLaVQb47zpJPvp2fhCSs6uXJBBB1t3qBuAcHcHurXPk9UiC0gP0nsBJPrjKrrUs2o6RkEAnPjuKHlg/SBNiSwXbcHJA2rRrroyqNGU0kklfqgc1J5+tfjVja8MxG+pF16SFbAJGxGx7qrF1MopRe4pQT3RYRTBQFSN9IAAGnSAByHbIpqxeTQoCL2cr2m+6SvIKfDxqWsw0hiQAQDvtz3qHa3qAyDUDhyRp7XMBvs57yaxLOpLV2OSY8/hJ+OqlTv0wfdk/wCm38qVFsKJFKlSqQFSpUqAPK9FKlQB5SavKVADd0gKnIB27xUXgUSrENIAz4DFeUqAJ68zVboAmJAGfHv3517SoAeQ5znepcagAbV5SoAUfNvX+QpN9Zfb+VKlQBA47EpickDOk91SeHIAgAAA8BtXlKl3GD3EbKN5wXjRjrP1lB8D3jxolP11/C3zSvaVVbEQOLSEDYke2uuHoGHaAb1jPzpUqrsBLtBhTj7zfxNXv/qf5PzpUqkDy9+qPxp/GtP0qVHYBix+oPb8zST9a/4E+clKlR5A5vuS/jFUF3cv1uNbY8MnHupUquAmW/CLZOqRtC50jfAzy8akQfrJP8vyNKlUPljJVKlSqQP/2Q=="/>
          <p:cNvSpPr>
            <a:spLocks noChangeAspect="1" noChangeArrowheads="1"/>
          </p:cNvSpPr>
          <p:nvPr/>
        </p:nvSpPr>
        <p:spPr bwMode="auto">
          <a:xfrm>
            <a:off x="1844675" y="-204152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
        <p:nvSpPr>
          <p:cNvPr id="141322" name="AutoShape 17" descr="data:image/jpeg;base64,/9j/4AAQSkZJRgABAQAAAQABAAD/2wCEAAkGBxQSEhQUExQVFhUXGB0XGBgXGR0YGRgZHRwYHRwYGBgZHSghGxolHBwXITEhJSkrLi4uFx8zODMsNygtLisBCgoKDg0OGhAQGiwkHCQsLCwsLCwsLCwsLCwsLCwsLCwsLCwsLCwsLCwsLCwsLCwsLCwsLCwsLCwsLCwsLCwsLP/AABEIAMIBAwMBIgACEQEDEQH/xAAcAAABBQEBAQAAAAAAAAAAAAAGAAMEBQcCAQj/xABLEAACAQMCAgYGBgcFBgUFAAABAgMABBESIQUxBhMiQVFhB3GBkaGxFDJCUnLBIzOSorLR4RUkYoLwNFNzg5PCFjVDY9IlVLPi8f/EABoBAAMBAQEBAAAAAAAAAAAAAAABAgMEBQb/xAAqEQACAgEDAwMDBQEAAAAAAAAAAQIRAxIhMQRBURMiMiNh8IGRscHRUv/aAAwDAQACEQMRAD8A0o2+O6vRb+dS3G5pAVhRZGFsK7EA8KexXuKKAbCV4Vp3FckUwQ2RXBWnSK5IpFIaZa4ZaeYVwwoKRHZaaZKktTUjAcyB66KLRGMdNvHSuuIQx/XljX8TAfM1UXXS60U463UfBQT/AEpGiLF4aZeGh+66dxDZI2b8RC/AZqtk6aSvsiIPVlj8/wAqVGiYVtB50w8OO+haS4v5MfXUH8Mfzwa4PAJ23kdB+JiTSo1TZd3F3EvOVffn5VWz8Wh7ix9Q/niuV6NoN3m9wA+JJqRHwe3XfdvMsfywKmjVNnU6gxdYCcYDezYke7NccVjdUBjyTnGwztvU1ghjKLjTgqAPVTdrdr1aMxA7IznbfFKi7ZR/QLp+eQPMgfAU7H0Yc/WkUewt88Vfi4XnkY8acWdfEUCcpFGejsKFQ8jZbYDGM1KseFW5Z1VcshAOoE888snypcfmAWOQEHRIDz9v5Co9lfkSTSFdOqPUAfFQMHu86ZDkyx4hB1MepNIwRnsjl/rFWP0cDfVQ+t4XRlaQOGTVyxpYb6fhT7FZCMt9aHPP7Sj+lOjNyZZ8QhIXUpPZIPhkVHKdt8HZl/7QR+dTbGYSRLk5yuD8qr4JBokyRlSO/wAMg/ClRDkyVExUKBudGo+VPOW2wea5/nTCzAdWw7WU0kfKpESthNuWQc+HdQS2x0WZbtaudKnYAwUDs/GlTJthmRSApxhjc7DzquuuO2sf154gfDUCfcMmtqOEnYrrTQvd+kCzTkzyfhTH8ZFUt56UlAPVweou+PgB+dFAaFprzTWXHp3xCf8AUQjfl1cTPj1k5FcnhvGrg9oyqP8AFIsQ/ZUg/CnQGnTyqgy7Ko8WIUfGqa56VWac7hD+HL/wg0IQejK5f9dcRg+I1SH3tj51a2fost1x1k0zkfd0oD7ME/GlRQrv0i2q/VWV/DYKPeT+VUl36SnORFAo7hqJY+4Y38qNbPoLYx8oFbzcl/gxx8Kt7awjjGI40QeCqF+Qp0UmZWOOcUn/AFccij/DFgftMPzq06LcLmZ736egkItdUYl0yld5MlQchfs8vDyoh6d8Zks4I5o9BHXxrLqBOImJDFcEYbOnfepYT+8XKjm1owHnhj/8h76cVuE37TOvRnwpWgvmnWOU/Q1ZdShtBxNkqWGx5bjwq86H9HYrvgCL1cf0hxM0blQHLpPIVBcDVjshTv8AVJFRPRzIPot62dhYKSfAET4+R91c8A439C4RwaYnCC+kSTuHVu14rE+Sg6v8tUjNvcquIpD/AGDHOkSBmunXUVGsKRMuksRnbw7seVGPTTpPYcNuEt34ckrNEsuUjiAwWdcdoDfsH31B9K3Cxb8MdFGFa+61f+YHc48tTMPZVv086Z29ncpBLZfSHaFZA+EOFLSKF7YJ5qT7aYuSr9FPDobm0uPpEMbFpzCmtFYqggiwqkjYDtcu+l6K7Zbjrnu0jkZGW1AdQ4EqK7y6dQ5kFf2Ki9BLs2vC4HbmeIRRt7RFET7smiARCzvbC3Gxub29uj6uqmxn/qJ7qVDvlA70MuIYoeLXEtvHKbSR1RWVchEMhCKxU6R6q5441vc2thf20CwLPdxwzxYUKw60qxZVGGYMmM43VjnkMSehYgEfSAXWfo4u5hLjOdGqTP1d+XhVDx7pPbTtw6z4fEyWkF1DIWYFdTdYAAA3aI7bsWbck+2gE3don9KlWLik8USKiaY20ooUZKDJwBjuqXaXFvwywS+uIRcTTuVt4zghUJcrp1AhcoCzNjPaC8gKY6Y/+cz/APDj/hprppb6+H8Db7AjEZHg5iTAPmOrkHvqK9zZ0OTeOMT3pmYJLK34rZxBVeRRNAQAhdXONSY06utTQSB2g4JzgVcXXBI5+JWLwIgs7mEXDoqAJ+iw2SBt2i9uCCPsmqriiBOj0g7pLtRGPVOmce1HNP8ACOMSRcAu8frLdmto3+0qzdS2Qe7T1owP/bWq2MW2v02PPR7Pb3nEeJStBCbdAOqXq1KhNRQOoxgaljDf5qXR3hEf9tXcUqI0NqJHCsoKjrSrRAKRjASVwPw1VdCI+osuLMhGVsVII7ji5I+Qoy6TMsIlvUOPprWEanxxJlvfGcewU+RNuLaKvgtjEekV7btFGYUh1pGUUorMllkhcYHfy8T40KdJem9nexxxW1gIX65CX0xDs5KsvY33B9VHXC0x0ou/8VmG/wDwL/20CdKOmsF+sCW9iYClwrtJhN10uhXsDPNwf8tAu4Yelzhkdvbm4tkRAuqCcRqqjEi5RmwOYYqB/wAaoHS3jFnwzijmWzWWNrOMhEjjwrdZKS2GwMkADI32q/4xMtzxDiPC3O1zZrJHnukAZSR5/q2/5dBnpft9d++dsWCn25noe24LfYIvSdxiztEa1WxTrri3YxyJHGOrZgyqxOzAg4ORvULg/EtUY1ZyRXfpIt1fiNqG5C2H8b1awWaKNlrLK+xvgVKyKl/sOyfj/KlU9MAYwO/u86VYm1lF/wCBb6c/ppUH43aQ/DI+NWFv6MkX9bcnwwqhPYCxPyo/kTUpXlkEZ5c9udYze8aT+zIY5JC11b3XWBW1Mx0s2+ojH2jzP2a6DiNCs/R9ZJzR3P8AjdvkuBTvRRbOYTdTapGYZnhYMiatS4ycjOxz491ReP8ATcwTMkds86RxrNO6sB1cbciBjtHG/d8yBqTjElq3GmtiuQYLuMkagUlwXYD8LfCmI1YCsy4l09uRYTzBES5t7sW8iAEgr5ajnfcZ8qtehXHbpryW1vJEkLwpdwlVChY3xmMYAyFJABOT2Sc74Az05thb8U0Efor6S0kx3GSKdEcY/AxJ/FTAJbDpJniV0Xm/ui2UdymcaFVtJL7DJyM+POpknpAsuqnljkaZYESRxGpzpchRjVgEgncZ2wc4IxWZ29hIX4raYJe34e8I8WWGbVHgd+YjHXthc29zO0dvpH0ngxjkRBgC5jXODsMsAg9hBoodl10v6ci/sb2O0SZGi6t9eerJh1ZaZQDnTgYwcZEgPlTvE+nl6epEC20bCzF5L1z7OCdo42BxqI3H4u7FV3R+2Ny9oQGZLvhElqzBSQJIta9ojYHsADPftT9r0Qu2tuHXa2Uc08UDW0trcgIdKs/VSAS4AI2O++Dj1Oh6iu6YcYn4ktyscoS3WwjuupKhte6s3a5hlO2dx2MY3NGycVkWKy4hGms9QvWJnBaORULqpOwcMqkZ27JGRnIhX/o0u5ltnFzHFMbdra8KooVonJYrGqKFyNRXkvIHORuY9GeixtrOG2kkEpjXTqCaQRkkbFjyBA591Kh6l3M56Q9LIJLeWz4dZvCbg4mdkVBpP1gArHUxGV7gAxxVNxOQtw+04cYZNcVxJKznT1bI5uCAuG1Z/SrzUcj5Z1y54HawnXJJHH5uQvzND3FOO8JjOWu42I/3amU/uZo3BKPkD+mXSV7jh0Fk8MxniZC0h0aHCKy6gQ2rUwKndRvmrzinpB4XO4a44XLK4UKGkhgchQScAtIdsknHmaq+JdO+HZ/RxzSnxKLGP3m1fu0OXnTZXbEVrGD3ZJcn1BQPKi2PTDydXvSEScM+hRRTJL9KNwrEKEVdTFFGGJyBoGMY2q84l00afitnfG3lWK2RlMY0lyXWQMVywXHaTmR9U1S2ltxO5/VWsoHcRF1Y/akA+dW1r6NeJTjMxSMHukk1H3IGHxpamNRx92V69MYUh4vEYpQb+R3j+phNYP6zt5Byfs6qj2HEoIo4yO0ySRuQo3IR1YgE4GcA99F1t6Gv95dL6ljPzLflVnD6KIF5yu3rGP4SKiTkzbH6Ubt8lPxX0l8IuGZpOGySSsNId4IGblgdoyE7VWdDemUcFoLPiNu08BOtGUBipzqIZWIP1yWDA5GrGMCjJPRpbqcgr+xk+8tTPGOhiIYDr7JlCHs8g4YA8/vaffT1S8EaMX/QDdM+kzcSaC3tIGgtIN0U6VLNjSDhThAqkgAH7R8setxMwcNurB45DLcTLIsg0lAAIBhiW1Z/RtyB5ijPi3RQ24QxlipJDskXWMgxkHQDuM7Hwqt4jYr2XSQSqEDsRHjbVpYvk9jfkNznO1LVK7ousOmrB+w4gLSyvoTHI7XcKxoyBdKkCUHXlgcdscgab4r0lee04ba9S4Nm8bu2Rh+rGldG/wB3PPG9Xs/BiMIzqqoZFDMSo1I/kDk6SCF781axdFgs4Ay2rdmMZGkac5DZwRnbHOhTaREo4m7spoun0S8Ykvzb3HVtbCDTiPrNQZTkjrNOnA8c+VQOk3SfhssIWz4a0EwdG1iGFOyrAsupHzuMjHLxo+/8HReI/Z/rXC9DovEfs/1p+o/BOiHkBeI9JDccWTiMEUqiIR9mTSHYLqEi9liO0jMBk8zXnSvi/wDaV3LLFFJGDbCECXSDqBl37DMMdsd/jR8nRmNDswHs/rSHR6NckH92k5sajBdwR4xxwX19C6RSxiOERMJNOSdTHI0MwxvRSnIc+VPrwJFJYc/HA/nSs7RmGCQDz9ndUSdlRcYqrIciHO1e1M/sx/EHz3HwzSqKK1xC4Gssbg0Tf20jRq0sWqWNiO0oYPJhfDkB7a1IGq+a6tYGd3aCN3+uxKK7ADA1Hm2BXQjlMyntCVt7p4Li5hns0jZbdnBM8Y0ASiMgmMhfPmdtsG7fozOZGPUBIpeFGB1VsrHKB2I+0xZsAKM7+ur676f2Mf8A6pbyRGPxIA+NUd76WYQD1dvI3dl2Cfw6qYDXos4VPK9vxCSWN4hafRoguQ+FfBVxjHZKsNWTnI5UadJei8V61s0hdWt5RKhTGSQQdJyD2SVUn8NZTw7p3cRRLBw+1ijjUnCKskzZO5wSfEk8q7lu+P3AyevjTvPYtlH+Y6T8aYjXY+B28d1JeadM0iCN3LHSUGn7JOnPZXfntVML/g9idmsomBZgE0FwWwGwEywyAAcdwA7qzm39G/ELwlpbmAgnO8zzEewAj97uq8s/QlHt193K3lEip8X15/rTAur30vcOi2Trpcbfo48DbuHWFfeNqHL/ANOgz+htNvvSyhT+yqn50WcN9FXDYucLSn/3ZGYfsghfhRBa8DsrRSyQW0KgbtoRMD/E5HzNAGNv6SeN3JxbQYB5dVbO/qyz6h7dqX9g9JLwHrJJ4w335liXHmsZz7MVtnCeOW11q+jzxTafrdW4bTnlnB2qwzTEYbYehC5Y6ri7iUnnpV5T+0xXeiOw9Clov62eeQ+WhB8FJ+NafmvDSAFLD0ccNhGFtUbvzIWl/jJFENpYxRDEUaRjwRQvyFSaYuLlIxl3VB4swUfE0DHDXNVsnSG2CSv1yFYRmQqc6QcgcueSCBjv2r576Wekq7vJCYpZbeIHsJG5Ts9xcp2mbGM5OPAUgPpOua+deiXpOu7edRNK00DHSyzMzlATsyuct2diQc5AI22I0+64rNNDMGd4zD1NyrhAhaIscnTqbC9liNW+MZHigDk1T9Kv9mkbvjKyj/lur/IGqe8aT6W2ZSBqiaFhrYumFDqqJiM5bVqJ5age4UT3kAeN0+8pX3gikA1fW4lUDW6b5DRtpPf7x5GoCdH7cBQYg2kEAv2ickkls8zkk7+O1SeB3HWW8LHmY1z68AH45qWxqRjXVgclA3yduZ5ZPn5102a8lbY4O+NvXVN0Y4i00RLnU6sQdgPAjb20gLYDbnXGkZNcTXCopZ2VFB3Z2Cgesnamri7VF1syhSNjzz6vGkMecYx668cZBqp4dxUzM4xgAZHjjPfVDxz0kWNtIYiZJmU4bqgGVT3gszAEjyzRyML2cFeeMioqvGp5gY8PMd+KHrTj8F6qvbuSASrAgqVPMah6u8ZGx8KtYuFYbduY7vI+frqWBOKKd9JOd/8AW9eU8gAAHhSoACX6M8SuP1khA8JJSR+yuRUq19GZP6ycD8Cn5k/lWiCuwa1JA219Glmu7mWQ+b6R7lA+dXll0Ssovq20WfFl1n3vk1cA17rxzpgdQxBRhQAPADA9wr5/9PnSUzXa2iMergALgHYytuc+OldI8iWrZ+kXSu1sUZriVVIGQmQZG8Aqczn3eNfKvSHihurqe4K6TLIz6Qc6cnIGe/A76tCY/wBEuOvY3cNxGzDQw1gH60eRrQjvBH5HmK+w1YHccjXxjwixM8qoMeJBOOyu7b+Sgn2V9UHiE+biNOrTqYFaMAFyWZG07kgaQyEct/KhiCjNfMvpn6TXM9/PbO7CCF9KRjZdgO2w+0x5gnkDtitkveMvL1ojclWgt5wqfWCGQ9djT2smPHLfwrDPS7HEOJSNCSUdUbPaOTpwcFtyNseyhADnAONzWUyz27lHU+xh3qw+0p7xX1NZdNY3hik6uQloYp5AoBWFJeRZmIyAQ3LJwpOK+TI4WbkCRkAnuBPLJ5CvqTg3RyOOGOCSVQ72KWjpsGJUMdQGeY1uMb+ugA3zVN0vkZbOd0LBo160aSQf0ZDkbeIUjHnXl7xZLfrGdpWCKuoKhYLgMxbsjbI3OT3D2zraXrY8shUMCNL4JI8wCRgjuoAEL8yPLIzSzFUvIV0I5VPo8qR7FU5jW5yTvheeKfs+CkyxdYhdYnuoAXGcQyYeMgtzUKFjz548aLtIHIYoci4/IzqxRBCZpISckuvV6xrPdgsmMd2R40DIJ6KvNbxxSkLmy+jSY3IdWQoy42I2c+0V89cQ6OXEV1Ja9WzyxtpOgEg7ZDZ7gVIIz419Gx8akIjLHB6thIFA/WHTpdCc7DDbf4hzxVQsW5O+TjJJLMcADdmyT493kBSLjBvkxTh3Q+5e4ihliaMO6qzEqAqk7nOSOWceeK+hbb6NbqRHCupnMGmPts2kE6SXxsEGSCcDOBVRCul1bnpIIzjuOeeM0/NbRTFyxUEzCZQ6llz1axsrY5ggHvHdU7jnCuCfccWLxrHar2nikK5Ojq9GEIxg9sOQMctjvVjwy56yGKT76K3vANQk4cmiMiQIU1YaIKihWO6BSCNP1ee/ZB51L4YqLEixHUijSp1ath599Igi8C2WRN+xLIvsLFx8GFWDCq6zOm4uF27WiT3roP8ABU96QA10u4vIpSCE4d+ZHPBOAB4EnvoOuopbeO5kBw9spYgEjOPA94zj30QcZITiMbuez2Dk9w3HzpvpDwvr5bq3UqrXEBVSeWrYjPllaQGC8V43cXRzPNJJvnDMSAT91eS+oAUR+jXjIW6igneQwSHq1QHKrIzDScH6oJJBI+9Qne2rxSNHIpV0JVge4g4NF3oq6OG6uxKTiK2ZJW/xMDlUHrIJPkD41s6oQd9Orx7KK46rKllEanO4D4yQR34zvWNYrd/SNbRSoySOFDJkN4MpyDjmd8bVhsMOUZiyjSBgE7sScYUd+OZ9VZxNYhP6NLzRdlM4EiEetl7Q+Gr31u7IMqeedtyT3Z/KvnnorBJHNb3OjMXXiLII+swwRgbgYbOSMVtnVSyAEsAAQBzPlUT5Ey86pfuj3Uqpi8i7Fzt5CvKixFzN0hRcbZ7KsdwCA3LA+0eewqNedJTG4XRsHIk78JtpceXaUn213BwgKF7ZDBQhYY3A5c+R8xUm4igD5fTrZdG/ep7j/OtSSfwa6MkKO3NlDe/eq/pRE5UMqdYAsg0ldQ1lOwxUcxqGPLVTsXEo0IjUHAITYdlTjYe6m/7WbKqoBJZ1y22CpPcBvmnYHyjc3DSMXdizscszHJJ8SaaqZxiJknlVxhg7Z9eTUOtSSTYR5fmVCgsSOYAHd593trXfRj6SXeSO2uEDyviNZyxyVBZgsgwckZYAjHMZ8ayWMaYXbvchB6hhm+OipHRfiItruGZs6UcFsc9PI488E0MDfOkPpKsOGStAkLPIu7CJUVQTvhmzz5HkedY56QemzcVlSRoVi6tSq6TqJBOe02AW35dwydt6oOOSFriZidRMjHPjucH3VBpDui86LcfFqZFlhWeCUKJYmOnVocOhDAHBDDzBBIIrXeiHpLtJLx1/2dZnUr1iA4PVomgyh+yCV2JHfvisGpUxH2Lb2utbjII6x3G/gFEYPqwufbUjg8bJBEsmNaoqtg5GQADv66GvR3xxp7S3EjKX6iPxDHCgFjkYPIHI8ac45xB0kmxKVKIska7AN9bUDtlskAeWakYUzTADJz7Bn5UFdJ5o7eTKblyWdA31W27Wnu1bZ9Wag3bSySyBA4LdahXtkjKkqzN9UDUBpAHI86HulNy6sQT2mddu8NIVLA57wNv8opNlw5CK0v1k5HHkSM+7NSs0JwSoA2VJfbGfq4ORv4n+lOrdEHJJLePMjYjY+34UG4TBxkjIyOY8KbluVXOSNuY5n3c6H7W4VRqOc55jny7iTjPsNRZpCxJJzk53oAKLaT6SrrGCyqUdgRsSHUge1Q9EthbmN5vus4dfaqhtvWD76B+ifEysrxJpy2nUSCdOASNhz2zt6qOeGXRkRWYANuCByyCQflUsxnyR7htNyh+/Gyn/AClSPm1WDN5VA4tsYm8JB7mBX5kVN1ipIKDpRwvrkVgQrrsCe8HmD86rrOykWRJHl1FBgdnG2+xJ3POuemvSVLaSCNw2HJJKnkNQA2+1zOw32qwDg5wQcc8d3rp0UqIVzw/W7OxVmbnqjRuQx4A8sd/dTV2ssNtOsEcXWMp0GNRGdZ2yVY4JA3BzzA2qzrxmwMnkKaY2jBbmWZJD1jSiQZzqLB9+ec7749tRZ8vksck7k+dGvTzpLbXUcaQguwbOsqV0rjkM7nUT+76qCq61JyW/7GFJPYJuiPFre3VhIgDAh9WMliMBVx34yxHtrRuB9L7e5/Qx6tegsBg4IB33PI9+D3VidFnov/29P+HJ8qMzUsdNLbv3JhGpXb3NgJzvoPw/nSrmCddIyy5AxuR3bUq806Rl3JKagWBDLyyTvsceOO+umsHbBOTlApGrG4zz8RvXc1xkrtuD8wcV7PfMQNJxkA/HetLJJD2QAYlsAsr+orj+VPpbxr2ieTF+ewJGD7KqZEcg5LHcqc+BHh7aaW2ZgNIK4Az3ZII8e/nTsRiXpVgVOJ3GjGltDjHmiZ/e1UJUb+l630X4yDlolbc5J3cZ29VBFbLgkkXE2VjUfZBz6yST8NPuqPTpcacY7Weee7fbH+uVNUwPWYnc715Rd0o6FGztLa6EwkW4xhdGll1IHGe0c949nnQjQAqftLOSVtMSPI3PSilj7hv4UxRx6Hv/ADAdnUOqfIxnbbu9eKGBq/Qaw6ixtkuWaO4VDlC26L1hcADuyoXIq2PEYXdZyM/oyACu+Qy8s9+SBt50zPYSO6sF0gMrAZAAA2OQObYqUvBQQFYjClsY54bf2EHHurOxj8vGjqVFQBy2DqOwBBIbbmNiPZWS9KIblbkSSoTEZdSsqkpnXggt3NnbB8sVro4eqHXI2Tt2jgcs4HxPvqNxqaIwSxg/WUuMb7g6s+8Umy4umAFPTnAAIGefq/rTlnc6AQR5j1+6mZSckk7+uqNzhm8q8pZpUARuhHEwb0hh2SxYt3DA0rny2WtIt7qPrPtAhmX/AA5Yg5zjmedVPC+DLGg0RKpKoxwMZdTk5J7/AOdW/wBFJ1HlllfzBGnw9VZtmDdsk8XXMbHww3uIP5VIhbIB8qbnUlSNtxio/DmzGuSdhj3UhGU+mK4LXscZPZWEMB4FmbJ9yrVR0I4wsUyCV2WMZIGvq4lOCTI4B7bbacEH63dgUSemDhf6WCdeboYj3ksCCmPYze6s0rqhUokN0w74x0+JdTDkBS4wNtQyuljqGxwGIGDz3x3DHEePzTnEjkpq1GMEhSd8+J3yfHG2NgBVayEAHbB5bjOxxy5jcd9c1SikJts9bGTjIHdk5OPM4GfdXlKlVCFRP6OP9tUkAgI+x9VDKjJA5edab0D6ITW8jyzFV7OhApDZyd2PcOQA9ZqMkoqLsaTb2CV+KaCVwOZ+Jz+deVIn4YGYnJ9w/lSrz9jYnxxgfWO+1IFF5DJqOyEmu+q3zVWBYRS5XNQvpjKOXj7xTsLhRiu0jU07EYb6YrgPfgZyUhRW8jlmx7mB9tA1WvSm/wDpF3PKNw0jacfdBwv7oFVVdK4M2Kp/AVBuYAeRlQHPLGoZqBU/gI/vNv8A8WP+NaYGqenS6CwWsHMl2kz4BVCge0sfdWOVofpsutV5EnckI97M5+QFZ5Uw4G+RVcdEeLm0u4ZgdlbDd3Ybst8CT7Kp69FUI+o3vX3IOw0nHiDz/OmLC7bru0x2JHM4PhgctqZ6LcSSayt5Dgs0S6sfeAw37wNJJ1zqzzPLzrnsui74qpdMLzyPDPsz30McatZo4QVwBnDkncRlgcAY3JOB6iaIbSfIyT7KhdK5f0B82A+OfyppjS3A1d/Z3Ujjz+ddFcHAPd865CnB2rQ2OTSApV6KBhvcXZBC8iG964NN8OuiD2icNk7+PgPZT10U+vpyRS6/B2GwrCzAnibK952/1zqJZSEFhj7R5nxp2N9vf86ipKBIdxuB8P8A+0rAzf0o3oe+iicsUSMZVW0gOxO+cHBxpyfDwqj49GoLJMyK/wCsSZYw3Xxn6pZ1wQ2NicEHHtNf0puHkvLlpBhutYY8Ap0qP2QKsejXGCoCSNGwQgxrMudI31dW4BIbwXB8BXalUUZ8soDaP1XXFcR5xqJABPguTlvZXM0DJjWrLkahqBGR4jPdsaL+J9MFdoTGoV1JBeRdQRWwCVUH623njGN80P8AGuIiUnGTk6ndsFnPIDONlUZwBgb7jNUm3yhNIrKVKlVCPCK23ohxBpbOFiCzacE7cxseZ51idal6Mrz+6MpONEhwSeecH86w6he2y4chl1j/AHB+1/SvKYF+n3194pVxGg3xS4KjY1Xx3DZ+sffXNwSDhuYpvrRWLlbLot7WUuN+YqdC+KHUvSvI4qTDxU/a99UpiaB/0gdCreSCWaCIJOo19jYNg5bK8s41chzrFa+iZrsyK6YxkFfeCM188OuCR4bV14Z6kzOSo5q96D2AnvoEOcBtZx4IC3xIA9tUVHHomi/vTyEbJER7WKgfANWs3UWyVyQfSdddZxKc9w0KPYi5+OaFat+l02u9uWHLrWA9QOPyqopx4QmKlSpUwNm9EdxrsWUn9XIygZ+ywDfMtRE8YHPlms29E94VadPEK3u1A/MVody5NcOV1NmseC2tLhMAA1xxpWli0pvgg48Rgjbz3qj6o5G5pyNCM7n3mpWWiqKiPiEMmCkiN4gMNvLGcipL7DnzHcdqx663d/xN8zXUV3Iv1XdfwsR8jXq+h4Zms/lGt0qyn+1J/wDfS/8AUb+dFPo1upHvgXd30xu3aYt4cs8udRPE4xbspZk3VGxJESCCfZj+dVF9C+d2bSQO8gfDFWd5eFFyFJ9eB+dU44tKwI0oBkjfJ7z3V5spdhpDlpcFCwzncHffYgePmDVg94ABI3ZADZ9QBJPwodLtr3YDK/ZGOR88/eqt6Z8TKWhTUcuQgPLIOdQIAxjSCPbSxu5JeQlsrM8u7kyyPI3N2Ln1sScfGm0BztnPPbntvnbw515Rf0W4YBbyS/bkVlXyXBG3mT8hXp5cixxswirYMLfSAEaiQdznDZPrYGpfRrhX0q4SHJAIJJHcAM+Bxvgcu+qtTRj6OZ44pHd2AJKouTvg5zt4ZK+6nklpi2C3YJTxFGZDzVip9akg/EVJNgRbic8jL1QHqUsT8h76f6UKBeXGOXWsfec/nUm5b/6bAMbfSJDnz0janq2X3CiiJrYeifDBbwQoR2mjLtkb6iQ2PYGx/lrIoYdbKn3mC/tED862+5iYFO2frY7IAwCD4g94FYdTLZIrGTAK9qP9GH3n/bP5GlXEanl7bhx591UrLjY1f5qp4uuCD41lNdykRK6JpjNItWWoodN1oBbuUEn1Dc1hs8mpmbGMknHhk5rY+Jt+hl/4b/wmsYru6ThmOQn8XshEYsZ7cKSHPiwz7qLfRZzuPUn/AH1RdMcdZBj/AO2i/hoj9FyYSdvFkHuDH860yy+lYor3Abx+NluZgwIPWOcHzYkH1edV9brcW0cw0yIjjwYA49R7vZVC3QC1eQACRQe5X7v8wJqYdTGt0V6TMopVtEvo9slQ4jckDOWdu7nyIFTeG9D7eFo5BEgZTnG5xkEbkk5O/fVPqYoFibVmfejGBxcO+ltHVMNWDpzqTbPLPPb11pPXb8jy/wBc6trhdSlQcUPSy4YZ8xXJmnqlZUVSJMkp227/AB9n517rPiPdn86gTXIwd/8AQpfSfAE+zHzxWNlGQ3Qw7/ib5mp/R22MkkgAB0wTsc936GQA79+orUG9GJJPxt8zRh6MrYMbs/a6nQPU2rP8Ir6HJLTjs40rkBNF3otH9+/5T/kPzoQWjX0UQ6ruQ9ywn3lk/kaM7rHIIfI1a5fVHjIBIzvQo9zod1Oc5zsCe4eA8QaKYFAHIcyPiapekA/SL5r8j/8AsK8OdVZ1IqJLs60IVu8b4HMZ7z/hof6a3TM0aEAYBbAOeewzsPA1e3kgUKSQMMp3ONsgH4E0Gceuesncg5AOkeoDHzz7626OOqd+CcjpDPDbMzSLGO/mfADmaO7K2Chk1PpRsAatOxAb7OPGhvoihBdwhbbSCMDHeeZH+Gr+OSTrHAVRkK27E+I7h5Dvo6zI3PSuwY1SsA549LMv3WI9xIon6Mri1lYcw+of5AjD5UPcUTE0gPPWeXLc5on6NW+bdTqcZLbA4HMju35Ad9dPVT+kn5r/AEjGvcD/AEhl1XMzHvc/yqy4jAF4bakHcyuzDO/aBwceGlR76peIylpHY8ycn14GfjV5x+cCys4+8qJPZoC/PPxrbtBfnBPkidDYw17BkEgMWwN91ViP3gDWr3kzFc6CMEN2io5EHuJPKsy9H3+2of8AC/yxWn3k6aWUuoJUjGRnlXN1L96Lx8DmqT7qftH/AONKmo79SAe1uAdlY/ECva5tyx+m5oFf6wzXdKpGVl7w4AZT3fyqrzRPVBxWLS/LY71lONbopMhXCakZfFSPeMVjBrboY9QOOY39YrGeIx6ZZF8HYe4muro3yjPKPcZuNboc5xFEvtEagj2HNHHo4XFs58ZT8FX+tZxWr9ErUxWkOR9Ya/YxJHwxWnU7Y6Fj+QQWpy3sru6lKFWHMVxYg5Jxt41xxN+Q8q418DfsXFtcCRfDuIqwblQ3w6J9nUjH+vKr+QkqKlt0Xj7oaxv31V8R4WCda4znlj2c6sjnI5UpAcHf3CtGrMQZY91NRP2Rnwqdxmx0tqGcHzI39lVVtGufqg4Y8xnvz8qwaotGa8Ux10uOXWP/ABGiv0WyETygDIKjP7386Eb4/pZPxt/EaI+gkpRpXH2TH7tTE/AV7/UbYH+n8o44fMFcUf8AokjOu5YYGFQbjPMufHyoBcYJHnWkeiY4iuDgnLqNh4Ke/wBtPqn9Jix/IO41OWGo8+7A5geXrqt6QwroXIJySNyT3Z/Kp4dtZwvNRzIHInwz4iqnpdOUty7YGllOwLHc48R415FN7I6eChvERI3ICrhSc4A3xt8aBXckknmSSfWd6tuK8WEqae2e/cKoB9mSffXHBOAS3eer04UgMSwGkHvxzOwPurs6XG8UG5mWSWp7F30ccJANRC75OTjmAQd/IiruzjSU6lbJAI7PaB3UjkD511f8HSKRiiALhTyGx7QPyFeWt71TBjyBJI/yt/SvPlUsj+/9m62iZ9xV8zSn/GR7jj8qKuBRyC2iKhdJ1bljz1t3BfzoMdyxLHmTk+s7mtA6KzxtbrEW305AUFiDz5KDXf1caxqP5wY437rAfiiFZZAeeo8v9eFSuNTZW1Gc6bdB3bHLbbezn41x0gI+kSYz3A5BByAAdjVeTXTj3hFvwZy5YX+j+yDddKwBClFGRn7QZ/3QPfWkogXkAPUMUIdC7FxY8wvWa2xp3P2Qc57wo7u+iWKLUoYyOcgHmF57/ZArhzyubNoLY7sGwgH3cr+ySv5V7Q7xFikjKA2M5+s3eM+PnXtRovcdhNSrylWQz2o95bCRcd/cafpUADGTG3mKzDpnb6LuQgYD4ce3n+8Grar6zEgztq8aFON9GBdMgfWChP1cYIOMjJGx2G/wqsEvTnvwE1qRlvD7GSdxHEpdzyA+Z8B51t9xZFIYl27CKhxy2AG3lTnBOFrADpRF2A7IGcDuLd9Wbb91XlyeoqFFaSo4bLsV9tTntxImO/x86AumVhK0itEDhQeRwV8xk+Hh4VZei2TMMy5O0gP7S/0qVBendjct6La0laFgD6iPzq4HF4NQi61Otz9TUNXLP1efKo/FbcMhOMkHbvrMBZyf2iihu20odWOdhnUM+pVxjyxU48ak2m/uPXp3Nddxt6/6V6W8j8K8lOx9/ur1nA5kUhDLprTBAwRQfco0bSBmxp7RwO7Hnn7tGUco9e55Anv8qoOkluWbIjYhkKtjA2/0TSaGjHWbJJPfvRV0Ptg0UxIBJOkZHLC93vqo4vwOSDtfWTP1hzH4h3euinoNw5pLR2QkESnkBuNKcifbXq9VNSwNwfg58aqe4D3X13/Efma070UJi1lPjMfgqfzNZ90gtRHKRvuMnPcQzL/259taf0I4T1Fsiuo1OvWHO+5Jx7dOgeyl1M08K+4QVSZfyzqGXtDvHP2/lUHpBOrW8oCs2VP2dvjtU+cAAeTD4nH50xNwqJua49RNebfg3M9m4MjjKRshPIlgB7hqoj6HdH3tzI/WqdQCkaT3YbPMePxNWFnYRoExJggAYyCdtuVWEdwNbYDHIU7KfMd+3cKtZMlOLewmlyeT25ZgGc9pWGwA5YPeD50GcZsdKSAFywBI7THlvyzj4UaXErZQhCMN9ogcwR3E95FVPGOETSElOrGoEEbnn4Hs1DtNNFAB0Z4R9KnEZLBMFnK4yAOWMgjJOBRlDaG2woJIViFJ54BOAceWKs+j/CurjDatLOoLaVQb47zpJPvp2fhCSs6uXJBBB1t3qBuAcHcHurXPk9UiC0gP0nsBJPrjKrrUs2o6RkEAnPjuKHlg/SBNiSwXbcHJA2rRrroyqNGU0kklfqgc1J5+tfjVja8MxG+pF16SFbAJGxGx7qrF1MopRe4pQT3RYRTBQFSN9IAAGnSAByHbIpqxeTQoCL2cr2m+6SvIKfDxqWsw0hiQAQDvtz3qHa3qAyDUDhyRp7XMBvs57yaxLOpLV2OSY8/hJ+OqlTv0wfdk/wCm38qVFsKJFKlSqQFSpUqAPK9FKlQB5SavKVADd0gKnIB27xUXgUSrENIAz4DFeUqAJ68zVboAmJAGfHv3517SoAeQ5znepcagAbV5SoAUfNvX+QpN9Zfb+VKlQBA47EpickDOk91SeHIAgAAA8BtXlKl3GD3EbKN5wXjRjrP1lB8D3jxolP11/C3zSvaVVbEQOLSEDYke2uuHoGHaAb1jPzpUqrsBLtBhTj7zfxNXv/qf5PzpUqkDy9+qPxp/GtP0qVHYBix+oPb8zST9a/4E+clKlR5A5vuS/jFUF3cv1uNbY8MnHupUquAmW/CLZOqRtC50jfAzy8akQfrJP8vyNKlUPljJVKlSqQP/2Q=="/>
          <p:cNvSpPr>
            <a:spLocks noChangeAspect="1" noChangeArrowheads="1"/>
          </p:cNvSpPr>
          <p:nvPr/>
        </p:nvSpPr>
        <p:spPr bwMode="auto">
          <a:xfrm>
            <a:off x="1997075" y="-188912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pic>
        <p:nvPicPr>
          <p:cNvPr id="141323" name="Picture 13" descr="http://blog.libertyhealthshare.org/Portals/0/E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48" y="1828800"/>
            <a:ext cx="28194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48469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01F3-EFAD-41EB-BA6D-4C8994D67EAC}"/>
              </a:ext>
            </a:extLst>
          </p:cNvPr>
          <p:cNvSpPr>
            <a:spLocks noGrp="1"/>
          </p:cNvSpPr>
          <p:nvPr>
            <p:ph type="title"/>
          </p:nvPr>
        </p:nvSpPr>
        <p:spPr/>
        <p:txBody>
          <a:bodyPr/>
          <a:lstStyle/>
          <a:p>
            <a:r>
              <a:rPr lang="en-US" dirty="0"/>
              <a:t>Paying for College Agenda</a:t>
            </a:r>
          </a:p>
        </p:txBody>
      </p:sp>
      <p:sp>
        <p:nvSpPr>
          <p:cNvPr id="5" name="Content Placeholder 4">
            <a:extLst>
              <a:ext uri="{FF2B5EF4-FFF2-40B4-BE49-F238E27FC236}">
                <a16:creationId xmlns:a16="http://schemas.microsoft.com/office/drawing/2014/main" id="{D960841D-BEE1-4D15-982E-72B829CF7957}"/>
              </a:ext>
            </a:extLst>
          </p:cNvPr>
          <p:cNvSpPr>
            <a:spLocks noGrp="1"/>
          </p:cNvSpPr>
          <p:nvPr>
            <p:ph idx="1"/>
          </p:nvPr>
        </p:nvSpPr>
        <p:spPr/>
        <p:txBody>
          <a:bodyPr>
            <a:normAutofit lnSpcReduction="10000"/>
          </a:bodyPr>
          <a:lstStyle/>
          <a:p>
            <a:pPr marL="514350" indent="-514350">
              <a:lnSpc>
                <a:spcPct val="160000"/>
              </a:lnSpc>
              <a:buFont typeface="+mj-lt"/>
              <a:buAutoNum type="arabicPeriod"/>
            </a:pPr>
            <a:r>
              <a:rPr lang="en-US" dirty="0"/>
              <a:t>How much does college cost?</a:t>
            </a:r>
          </a:p>
          <a:p>
            <a:pPr marL="514350" indent="-514350">
              <a:lnSpc>
                <a:spcPct val="160000"/>
              </a:lnSpc>
              <a:buFont typeface="+mj-lt"/>
              <a:buAutoNum type="arabicPeriod"/>
            </a:pPr>
            <a:r>
              <a:rPr lang="en-US" dirty="0"/>
              <a:t>Is postsecondary education worth the investment?</a:t>
            </a:r>
          </a:p>
          <a:p>
            <a:pPr marL="514350" indent="-514350">
              <a:lnSpc>
                <a:spcPct val="150000"/>
              </a:lnSpc>
              <a:buFont typeface="+mj-lt"/>
              <a:buAutoNum type="arabicPeriod"/>
            </a:pPr>
            <a:r>
              <a:rPr lang="en-US" dirty="0"/>
              <a:t>How will I pay for college?</a:t>
            </a:r>
          </a:p>
          <a:p>
            <a:pPr marL="514350" indent="-514350">
              <a:lnSpc>
                <a:spcPct val="150000"/>
              </a:lnSpc>
              <a:buFont typeface="+mj-lt"/>
              <a:buAutoNum type="arabicPeriod"/>
            </a:pPr>
            <a:r>
              <a:rPr lang="en-US" dirty="0"/>
              <a:t>What is financial aid?</a:t>
            </a:r>
          </a:p>
          <a:p>
            <a:pPr marL="514350" indent="-514350">
              <a:lnSpc>
                <a:spcPct val="150000"/>
              </a:lnSpc>
              <a:buFont typeface="+mj-lt"/>
              <a:buAutoNum type="arabicPeriod"/>
            </a:pPr>
            <a:r>
              <a:rPr lang="en-US" dirty="0"/>
              <a:t>How do I apply for financial aid?</a:t>
            </a:r>
          </a:p>
          <a:p>
            <a:pPr marL="514350" indent="-514350">
              <a:lnSpc>
                <a:spcPct val="160000"/>
              </a:lnSpc>
              <a:buFont typeface="+mj-lt"/>
              <a:buAutoNum type="arabicPeriod"/>
            </a:pPr>
            <a:r>
              <a:rPr lang="en-US" sz="2800" dirty="0">
                <a:solidFill>
                  <a:srgbClr val="0070C0"/>
                </a:solidFill>
              </a:rPr>
              <a:t>Where can I find answers to more questions?</a:t>
            </a:r>
          </a:p>
          <a:p>
            <a:pPr marL="514350" indent="-514350">
              <a:lnSpc>
                <a:spcPct val="150000"/>
              </a:lnSpc>
              <a:buFont typeface="+mj-lt"/>
              <a:buAutoNum type="arabicPeriod"/>
            </a:pPr>
            <a:r>
              <a:rPr lang="en-US" dirty="0"/>
              <a:t>Questions</a:t>
            </a:r>
          </a:p>
          <a:p>
            <a:endParaRPr lang="en-US" dirty="0"/>
          </a:p>
        </p:txBody>
      </p:sp>
    </p:spTree>
    <p:extLst>
      <p:ext uri="{BB962C8B-B14F-4D97-AF65-F5344CB8AC3E}">
        <p14:creationId xmlns:p14="http://schemas.microsoft.com/office/powerpoint/2010/main" val="402653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979613" y="228600"/>
            <a:ext cx="5795962" cy="1219200"/>
          </a:xfrm>
        </p:spPr>
        <p:txBody>
          <a:bodyPr>
            <a:normAutofit fontScale="90000"/>
          </a:bodyPr>
          <a:lstStyle/>
          <a:p>
            <a:pPr eaLnBrk="1" hangingPunct="1"/>
            <a:r>
              <a:rPr lang="en-US" altLang="en-US" sz="3200" b="1" dirty="0">
                <a:solidFill>
                  <a:schemeClr val="tx1"/>
                </a:solidFill>
              </a:rPr>
              <a:t>Student</a:t>
            </a:r>
            <a:r>
              <a:rPr lang="en-US" altLang="en-US" sz="3200" b="1" dirty="0"/>
              <a:t> Publications</a:t>
            </a:r>
            <a:br>
              <a:rPr lang="en-US" altLang="en-US" sz="3200" b="1" dirty="0"/>
            </a:br>
            <a:r>
              <a:rPr lang="en-US" altLang="en-US" sz="3200" b="1" dirty="0"/>
              <a:t>Office of Higher Education</a:t>
            </a:r>
            <a:br>
              <a:rPr lang="en-US" altLang="en-US" sz="3200" b="1" dirty="0"/>
            </a:br>
            <a:r>
              <a:rPr lang="en-US" altLang="en-US" b="1" dirty="0"/>
              <a:t/>
            </a:r>
            <a:br>
              <a:rPr lang="en-US" altLang="en-US" b="1" dirty="0"/>
            </a:br>
            <a:endParaRPr lang="en-US" altLang="en-US" b="1" dirty="0"/>
          </a:p>
        </p:txBody>
      </p:sp>
      <p:sp>
        <p:nvSpPr>
          <p:cNvPr id="136195" name="Rectangle 3"/>
          <p:cNvSpPr>
            <a:spLocks noGrp="1" noChangeArrowheads="1"/>
          </p:cNvSpPr>
          <p:nvPr>
            <p:ph type="body" sz="half" idx="1"/>
          </p:nvPr>
        </p:nvSpPr>
        <p:spPr>
          <a:xfrm>
            <a:off x="1944688" y="1676400"/>
            <a:ext cx="8310562" cy="4559300"/>
          </a:xfrm>
        </p:spPr>
        <p:txBody>
          <a:bodyPr>
            <a:normAutofit fontScale="92500" lnSpcReduction="20000"/>
          </a:bodyPr>
          <a:lstStyle/>
          <a:p>
            <a:pPr eaLnBrk="1" hangingPunct="1">
              <a:lnSpc>
                <a:spcPct val="90000"/>
              </a:lnSpc>
              <a:buFontTx/>
              <a:buNone/>
              <a:defRPr/>
            </a:pPr>
            <a:r>
              <a:rPr lang="en-US" altLang="en-US" b="1" dirty="0">
                <a:solidFill>
                  <a:srgbClr val="D06705"/>
                </a:solidFill>
              </a:rPr>
              <a:t>	 </a:t>
            </a:r>
          </a:p>
          <a:p>
            <a:pPr eaLnBrk="1" hangingPunct="1">
              <a:lnSpc>
                <a:spcPct val="90000"/>
              </a:lnSpc>
              <a:buFontTx/>
              <a:buNone/>
              <a:defRPr/>
            </a:pPr>
            <a:r>
              <a:rPr lang="en-US" altLang="en-US" b="1" dirty="0">
                <a:solidFill>
                  <a:srgbClr val="D06705"/>
                </a:solidFill>
              </a:rPr>
              <a:t>        </a:t>
            </a:r>
          </a:p>
          <a:p>
            <a:pPr eaLnBrk="1" hangingPunct="1">
              <a:lnSpc>
                <a:spcPct val="90000"/>
              </a:lnSpc>
              <a:buFontTx/>
              <a:buNone/>
              <a:defRPr/>
            </a:pPr>
            <a:endParaRPr lang="en-US" altLang="en-US" sz="1400" b="1" dirty="0">
              <a:solidFill>
                <a:srgbClr val="D06705"/>
              </a:solidFill>
            </a:endParaRPr>
          </a:p>
          <a:p>
            <a:pPr eaLnBrk="1" hangingPunct="1">
              <a:lnSpc>
                <a:spcPct val="90000"/>
              </a:lnSpc>
              <a:buFontTx/>
              <a:buNone/>
              <a:defRPr/>
            </a:pPr>
            <a:endParaRPr lang="en-US" altLang="en-US" sz="700" b="1" dirty="0">
              <a:solidFill>
                <a:srgbClr val="D06705"/>
              </a:solidFill>
            </a:endParaRPr>
          </a:p>
          <a:p>
            <a:pPr eaLnBrk="1" hangingPunct="1">
              <a:lnSpc>
                <a:spcPct val="90000"/>
              </a:lnSpc>
              <a:buFontTx/>
              <a:buNone/>
              <a:defRPr/>
            </a:pPr>
            <a:endParaRPr lang="en-US" altLang="en-US" sz="700" b="1" dirty="0">
              <a:solidFill>
                <a:srgbClr val="D06705"/>
              </a:solidFill>
            </a:endParaRPr>
          </a:p>
          <a:p>
            <a:pPr lvl="2" eaLnBrk="1" hangingPunct="1">
              <a:lnSpc>
                <a:spcPct val="90000"/>
              </a:lnSpc>
              <a:buFontTx/>
              <a:buNone/>
              <a:defRPr/>
            </a:pPr>
            <a:r>
              <a:rPr lang="en-US" altLang="en-US" sz="900" b="1" dirty="0">
                <a:solidFill>
                  <a:srgbClr val="D06705"/>
                </a:solidFill>
              </a:rPr>
              <a:t>		</a:t>
            </a:r>
          </a:p>
          <a:p>
            <a:pPr lvl="2" eaLnBrk="1" hangingPunct="1">
              <a:lnSpc>
                <a:spcPct val="90000"/>
              </a:lnSpc>
              <a:buFontTx/>
              <a:buNone/>
              <a:defRPr/>
            </a:pPr>
            <a:r>
              <a:rPr lang="en-US" altLang="en-US" sz="900" b="1" dirty="0">
                <a:solidFill>
                  <a:srgbClr val="D06705"/>
                </a:solidFill>
              </a:rPr>
              <a:t>		</a:t>
            </a:r>
          </a:p>
          <a:p>
            <a:pPr lvl="2" eaLnBrk="1" hangingPunct="1">
              <a:lnSpc>
                <a:spcPct val="90000"/>
              </a:lnSpc>
              <a:buFontTx/>
              <a:buNone/>
              <a:defRPr/>
            </a:pPr>
            <a:r>
              <a:rPr lang="en-US" altLang="en-US" sz="1200" b="1" dirty="0">
                <a:solidFill>
                  <a:srgbClr val="D06705"/>
                </a:solidFill>
              </a:rPr>
              <a:t>		</a:t>
            </a:r>
          </a:p>
          <a:p>
            <a:pPr lvl="2" eaLnBrk="1" hangingPunct="1">
              <a:lnSpc>
                <a:spcPct val="90000"/>
              </a:lnSpc>
              <a:buFontTx/>
              <a:buNone/>
              <a:defRPr/>
            </a:pPr>
            <a:r>
              <a:rPr lang="en-US" altLang="en-US" b="1" dirty="0">
                <a:solidFill>
                  <a:srgbClr val="D06705"/>
                </a:solidFill>
              </a:rPr>
              <a:t>						       </a:t>
            </a:r>
            <a:r>
              <a:rPr lang="en-US" altLang="en-US" b="1" dirty="0">
                <a:solidFill>
                  <a:srgbClr val="A2C84C"/>
                </a:solidFill>
              </a:rPr>
              <a:t> </a:t>
            </a:r>
          </a:p>
          <a:p>
            <a:pPr lvl="2" eaLnBrk="1" hangingPunct="1">
              <a:lnSpc>
                <a:spcPct val="90000"/>
              </a:lnSpc>
              <a:buFontTx/>
              <a:buNone/>
              <a:defRPr/>
            </a:pPr>
            <a:r>
              <a:rPr lang="en-US" altLang="en-US" b="1" dirty="0">
                <a:solidFill>
                  <a:srgbClr val="A2C84C"/>
                </a:solidFill>
              </a:rPr>
              <a:t>						</a:t>
            </a:r>
            <a:r>
              <a:rPr lang="en-US" altLang="en-US" sz="900" b="1" dirty="0">
                <a:solidFill>
                  <a:srgbClr val="D06705"/>
                </a:solidFill>
              </a:rPr>
              <a:t>	</a:t>
            </a:r>
            <a:r>
              <a:rPr lang="en-US" altLang="en-US" sz="1600" b="1" dirty="0">
                <a:solidFill>
                  <a:srgbClr val="D06705"/>
                </a:solidFill>
              </a:rPr>
              <a:t>			</a:t>
            </a:r>
          </a:p>
          <a:p>
            <a:pPr lvl="2" eaLnBrk="1" hangingPunct="1">
              <a:lnSpc>
                <a:spcPct val="90000"/>
              </a:lnSpc>
              <a:buFontTx/>
              <a:buNone/>
              <a:defRPr/>
            </a:pPr>
            <a:r>
              <a:rPr lang="en-US" altLang="en-US" sz="1600" b="1" dirty="0">
                <a:solidFill>
                  <a:srgbClr val="0571E0"/>
                </a:solidFill>
              </a:rPr>
              <a:t>						</a:t>
            </a:r>
            <a:r>
              <a:rPr lang="en-US" altLang="en-US" sz="1600" b="1" dirty="0">
                <a:solidFill>
                  <a:srgbClr val="D06705"/>
                </a:solidFill>
              </a:rPr>
              <a:t>	</a:t>
            </a:r>
            <a:endParaRPr lang="en-US" altLang="en-US" sz="1600" b="1" dirty="0">
              <a:solidFill>
                <a:srgbClr val="A2C84C"/>
              </a:solidFill>
            </a:endParaRPr>
          </a:p>
          <a:p>
            <a:pPr marL="0" indent="0">
              <a:lnSpc>
                <a:spcPct val="90000"/>
              </a:lnSpc>
              <a:buNone/>
              <a:defRPr/>
            </a:pPr>
            <a:endParaRPr lang="en-US" altLang="en-US" b="1" dirty="0">
              <a:solidFill>
                <a:schemeClr val="tx1"/>
              </a:solidFill>
            </a:endParaRPr>
          </a:p>
          <a:p>
            <a:pPr marL="0" indent="0">
              <a:lnSpc>
                <a:spcPct val="90000"/>
              </a:lnSpc>
              <a:buNone/>
              <a:defRPr/>
            </a:pPr>
            <a:endParaRPr lang="en-US" altLang="en-US" b="1" dirty="0">
              <a:solidFill>
                <a:schemeClr val="tx1"/>
              </a:solidFill>
            </a:endParaRPr>
          </a:p>
          <a:p>
            <a:pPr marL="0" indent="0">
              <a:lnSpc>
                <a:spcPct val="90000"/>
              </a:lnSpc>
              <a:buNone/>
              <a:defRPr/>
            </a:pPr>
            <a:endParaRPr lang="en-US" altLang="en-US" b="1" dirty="0">
              <a:solidFill>
                <a:schemeClr val="tx1"/>
              </a:solidFill>
            </a:endParaRPr>
          </a:p>
          <a:p>
            <a:pPr marL="0" indent="0">
              <a:lnSpc>
                <a:spcPct val="90000"/>
              </a:lnSpc>
              <a:buNone/>
              <a:defRPr/>
            </a:pPr>
            <a:endParaRPr lang="en-US" altLang="en-US" b="1" dirty="0">
              <a:solidFill>
                <a:schemeClr val="tx1"/>
              </a:solidFill>
            </a:endParaRPr>
          </a:p>
          <a:p>
            <a:pPr marL="0" indent="0">
              <a:lnSpc>
                <a:spcPct val="90000"/>
              </a:lnSpc>
              <a:buNone/>
              <a:defRPr/>
            </a:pPr>
            <a:r>
              <a:rPr lang="en-US" altLang="en-US" b="1" dirty="0">
                <a:solidFill>
                  <a:schemeClr val="tx1"/>
                </a:solidFill>
              </a:rPr>
              <a:t>www.ohe.state.mn.us/sPages/pubsGR.cfm</a:t>
            </a:r>
          </a:p>
          <a:p>
            <a:pPr lvl="2" eaLnBrk="1" hangingPunct="1">
              <a:lnSpc>
                <a:spcPct val="90000"/>
              </a:lnSpc>
              <a:buFontTx/>
              <a:buNone/>
              <a:defRPr/>
            </a:pPr>
            <a:endParaRPr lang="en-US" altLang="en-US" sz="2000" b="1" dirty="0">
              <a:solidFill>
                <a:srgbClr val="00B0F0"/>
              </a:solidFill>
            </a:endParaRPr>
          </a:p>
          <a:p>
            <a:pPr lvl="2" eaLnBrk="1" hangingPunct="1">
              <a:lnSpc>
                <a:spcPct val="90000"/>
              </a:lnSpc>
              <a:buFontTx/>
              <a:buNone/>
              <a:defRPr/>
            </a:pPr>
            <a:endParaRPr lang="en-US" altLang="en-US" sz="2000" b="1" dirty="0">
              <a:solidFill>
                <a:schemeClr val="tx1"/>
              </a:solidFill>
            </a:endParaRPr>
          </a:p>
        </p:txBody>
      </p:sp>
      <p:pic>
        <p:nvPicPr>
          <p:cNvPr id="3" name="Picture 2" descr="A picture containing outdoor, water&#10;&#10;Description generated with very high confidence">
            <a:extLst>
              <a:ext uri="{FF2B5EF4-FFF2-40B4-BE49-F238E27FC236}">
                <a16:creationId xmlns:a16="http://schemas.microsoft.com/office/drawing/2014/main" id="{4236CBA9-B633-47A2-92F5-F2C095A3D2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037" y="1669574"/>
            <a:ext cx="2181677" cy="3576519"/>
          </a:xfrm>
          <a:prstGeom prst="rect">
            <a:avLst/>
          </a:prstGeom>
        </p:spPr>
      </p:pic>
      <p:pic>
        <p:nvPicPr>
          <p:cNvPr id="5" name="Picture 4" descr="A close up of a sign&#10;&#10;Description generated with very high confidence">
            <a:extLst>
              <a:ext uri="{FF2B5EF4-FFF2-40B4-BE49-F238E27FC236}">
                <a16:creationId xmlns:a16="http://schemas.microsoft.com/office/drawing/2014/main" id="{9946CD7B-C9E0-4137-A6A6-9858BAFC0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8299" y="1669574"/>
            <a:ext cx="2181676" cy="3576518"/>
          </a:xfrm>
          <a:prstGeom prst="rect">
            <a:avLst/>
          </a:prstGeom>
        </p:spPr>
      </p:pic>
      <p:pic>
        <p:nvPicPr>
          <p:cNvPr id="7" name="Picture 6">
            <a:extLst>
              <a:ext uri="{FF2B5EF4-FFF2-40B4-BE49-F238E27FC236}">
                <a16:creationId xmlns:a16="http://schemas.microsoft.com/office/drawing/2014/main" id="{300842E7-711C-407D-97E8-E02722D29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5775" y="1669573"/>
            <a:ext cx="2181677" cy="3576519"/>
          </a:xfrm>
          <a:prstGeom prst="rect">
            <a:avLst/>
          </a:prstGeom>
        </p:spPr>
      </p:pic>
      <p:pic>
        <p:nvPicPr>
          <p:cNvPr id="10" name="Picture 9">
            <a:extLst>
              <a:ext uri="{FF2B5EF4-FFF2-40B4-BE49-F238E27FC236}">
                <a16:creationId xmlns:a16="http://schemas.microsoft.com/office/drawing/2014/main" id="{1C81F93E-BCD9-4267-8401-8D753B3D56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9513" y="1676400"/>
            <a:ext cx="2177512" cy="3569692"/>
          </a:xfrm>
          <a:prstGeom prst="rect">
            <a:avLst/>
          </a:prstGeom>
        </p:spPr>
      </p:pic>
    </p:spTree>
    <p:extLst>
      <p:ext uri="{BB962C8B-B14F-4D97-AF65-F5344CB8AC3E}">
        <p14:creationId xmlns:p14="http://schemas.microsoft.com/office/powerpoint/2010/main" val="17814056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dirty="0"/>
              <a:t>Where to find private </a:t>
            </a:r>
            <a:br>
              <a:rPr lang="en-US" dirty="0"/>
            </a:br>
            <a:r>
              <a:rPr lang="en-US" dirty="0"/>
              <a:t>scholarships</a:t>
            </a:r>
          </a:p>
        </p:txBody>
      </p:sp>
      <p:sp>
        <p:nvSpPr>
          <p:cNvPr id="20483" name="Rectangle 3"/>
          <p:cNvSpPr>
            <a:spLocks noGrp="1" noChangeArrowheads="1"/>
          </p:cNvSpPr>
          <p:nvPr>
            <p:ph idx="1"/>
          </p:nvPr>
        </p:nvSpPr>
        <p:spPr/>
        <p:txBody>
          <a:bodyPr/>
          <a:lstStyle/>
          <a:p>
            <a:pPr eaLnBrk="1" hangingPunct="1">
              <a:spcBef>
                <a:spcPct val="70000"/>
              </a:spcBef>
            </a:pPr>
            <a:r>
              <a:rPr lang="en-US" dirty="0"/>
              <a:t>Research what is available in school, community and parents’ employers</a:t>
            </a:r>
          </a:p>
          <a:p>
            <a:pPr eaLnBrk="1" hangingPunct="1">
              <a:spcBef>
                <a:spcPct val="70000"/>
              </a:spcBef>
            </a:pPr>
            <a:r>
              <a:rPr lang="en-US" dirty="0"/>
              <a:t>To what organizations and churches does student and family belong?</a:t>
            </a:r>
          </a:p>
          <a:p>
            <a:pPr eaLnBrk="1" hangingPunct="1">
              <a:spcBef>
                <a:spcPct val="70000"/>
              </a:spcBef>
            </a:pPr>
            <a:r>
              <a:rPr lang="en-US" dirty="0"/>
              <a:t>Application process usually spring of senior year</a:t>
            </a:r>
          </a:p>
          <a:p>
            <a:pPr eaLnBrk="1" hangingPunct="1">
              <a:spcBef>
                <a:spcPct val="70000"/>
              </a:spcBef>
            </a:pPr>
            <a:r>
              <a:rPr lang="en-US" dirty="0"/>
              <a:t>Small scholarships add up!</a:t>
            </a:r>
          </a:p>
          <a:p>
            <a:pPr lvl="1">
              <a:spcBef>
                <a:spcPct val="70000"/>
              </a:spcBef>
            </a:pPr>
            <a:r>
              <a:rPr lang="en-US" dirty="0" smtClean="0"/>
              <a:t>www.finaid.org/scholarships</a:t>
            </a:r>
          </a:p>
          <a:p>
            <a:pPr lvl="1">
              <a:spcBef>
                <a:spcPct val="70000"/>
              </a:spcBef>
            </a:pPr>
            <a:r>
              <a:rPr lang="en-US" dirty="0" smtClean="0"/>
              <a:t>Useful Online Resources:  https</a:t>
            </a:r>
            <a:r>
              <a:rPr lang="en-US" dirty="0"/>
              <a:t>://www.ohe.state.mn.us/mPg.cfm?pageID=1504</a:t>
            </a:r>
          </a:p>
        </p:txBody>
      </p:sp>
      <p:pic>
        <p:nvPicPr>
          <p:cNvPr id="6" name="Picture 5">
            <a:extLst>
              <a:ext uri="{FF2B5EF4-FFF2-40B4-BE49-F238E27FC236}">
                <a16:creationId xmlns:a16="http://schemas.microsoft.com/office/drawing/2014/main" id="{300842E7-711C-407D-97E8-E02722D299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6394" y="1634289"/>
            <a:ext cx="2181677" cy="3576519"/>
          </a:xfrm>
          <a:prstGeom prst="rect">
            <a:avLst/>
          </a:prstGeom>
        </p:spPr>
      </p:pic>
    </p:spTree>
    <p:extLst>
      <p:ext uri="{BB962C8B-B14F-4D97-AF65-F5344CB8AC3E}">
        <p14:creationId xmlns:p14="http://schemas.microsoft.com/office/powerpoint/2010/main" val="41067873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idx="4294967295"/>
          </p:nvPr>
        </p:nvSpPr>
        <p:spPr>
          <a:xfrm>
            <a:off x="1981200" y="76201"/>
            <a:ext cx="8077200" cy="1139825"/>
          </a:xfrm>
        </p:spPr>
        <p:txBody>
          <a:bodyPr>
            <a:normAutofit/>
          </a:bodyPr>
          <a:lstStyle/>
          <a:p>
            <a:pPr eaLnBrk="1" hangingPunct="1"/>
            <a:r>
              <a:rPr lang="en-US" altLang="en-US" b="1" dirty="0" smtClean="0"/>
              <a:t>FAFSA Tips</a:t>
            </a:r>
            <a:endParaRPr lang="en-US" altLang="en-US" b="1" dirty="0"/>
          </a:p>
        </p:txBody>
      </p:sp>
      <p:sp>
        <p:nvSpPr>
          <p:cNvPr id="145411" name="Rectangle 3"/>
          <p:cNvSpPr>
            <a:spLocks noGrp="1" noChangeArrowheads="1"/>
          </p:cNvSpPr>
          <p:nvPr>
            <p:ph type="body" sz="half" idx="4294967295"/>
          </p:nvPr>
        </p:nvSpPr>
        <p:spPr>
          <a:xfrm>
            <a:off x="871752" y="5733197"/>
            <a:ext cx="8039100" cy="1124803"/>
          </a:xfrm>
        </p:spPr>
        <p:txBody>
          <a:bodyPr/>
          <a:lstStyle/>
          <a:p>
            <a:pPr eaLnBrk="1" hangingPunct="1">
              <a:lnSpc>
                <a:spcPct val="90000"/>
              </a:lnSpc>
              <a:defRPr/>
            </a:pPr>
            <a:r>
              <a:rPr lang="en-US" altLang="en-US" sz="2400" dirty="0" smtClean="0">
                <a:solidFill>
                  <a:schemeClr val="tx2"/>
                </a:solidFill>
              </a:rPr>
              <a:t>U.S. Department of Education YouTube channel</a:t>
            </a:r>
          </a:p>
          <a:p>
            <a:pPr>
              <a:lnSpc>
                <a:spcPct val="90000"/>
              </a:lnSpc>
              <a:defRPr/>
            </a:pPr>
            <a:r>
              <a:rPr lang="en-US" altLang="en-US" sz="2400" b="1" smtClean="0">
                <a:solidFill>
                  <a:schemeClr val="tx2"/>
                </a:solidFill>
              </a:rPr>
              <a:t>www.youtube.com/user/FederalStudentAid</a:t>
            </a:r>
            <a:endParaRPr lang="en-US" altLang="en-US" sz="2400" b="1" dirty="0">
              <a:solidFill>
                <a:schemeClr val="tx2"/>
              </a:solidFill>
            </a:endParaRPr>
          </a:p>
        </p:txBody>
      </p:sp>
      <p:pic>
        <p:nvPicPr>
          <p:cNvPr id="2" name="Picture 1"/>
          <p:cNvPicPr>
            <a:picLocks noChangeAspect="1"/>
          </p:cNvPicPr>
          <p:nvPr/>
        </p:nvPicPr>
        <p:blipFill>
          <a:blip r:embed="rId3"/>
          <a:stretch>
            <a:fillRect/>
          </a:stretch>
        </p:blipFill>
        <p:spPr>
          <a:xfrm>
            <a:off x="586854" y="754691"/>
            <a:ext cx="9848565" cy="4882971"/>
          </a:xfrm>
          <a:prstGeom prst="rect">
            <a:avLst/>
          </a:prstGeom>
        </p:spPr>
      </p:pic>
    </p:spTree>
    <p:extLst>
      <p:ext uri="{BB962C8B-B14F-4D97-AF65-F5344CB8AC3E}">
        <p14:creationId xmlns:p14="http://schemas.microsoft.com/office/powerpoint/2010/main" val="377527794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rgbClr val="0070C0"/>
                </a:solidFill>
              </a:rPr>
              <a:t>Questions?</a:t>
            </a:r>
            <a:br>
              <a:rPr lang="en-US" sz="7200" dirty="0">
                <a:solidFill>
                  <a:srgbClr val="0070C0"/>
                </a:solidFill>
              </a:rPr>
            </a:br>
            <a:r>
              <a:rPr lang="en-US" sz="7200" dirty="0">
                <a:solidFill>
                  <a:srgbClr val="0070C0"/>
                </a:solidFill>
              </a:rPr>
              <a:t/>
            </a:r>
            <a:br>
              <a:rPr lang="en-US" sz="7200" dirty="0">
                <a:solidFill>
                  <a:srgbClr val="0070C0"/>
                </a:solidFill>
              </a:rPr>
            </a:br>
            <a:endParaRPr lang="en-US" sz="7200" dirty="0">
              <a:solidFill>
                <a:srgbClr val="0070C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5484" y="1194817"/>
            <a:ext cx="3881437" cy="3881437"/>
          </a:xfrm>
        </p:spPr>
      </p:pic>
      <p:sp>
        <p:nvSpPr>
          <p:cNvPr id="6" name="TextBox 5"/>
          <p:cNvSpPr txBox="1"/>
          <p:nvPr/>
        </p:nvSpPr>
        <p:spPr>
          <a:xfrm>
            <a:off x="1130157" y="5363110"/>
            <a:ext cx="6400800" cy="1200329"/>
          </a:xfrm>
          <a:prstGeom prst="rect">
            <a:avLst/>
          </a:prstGeom>
          <a:noFill/>
        </p:spPr>
        <p:txBody>
          <a:bodyPr wrap="square" rtlCol="0">
            <a:spAutoFit/>
          </a:bodyPr>
          <a:lstStyle/>
          <a:p>
            <a:r>
              <a:rPr lang="en-US" dirty="0"/>
              <a:t>Jeff Olson</a:t>
            </a:r>
          </a:p>
          <a:p>
            <a:r>
              <a:rPr lang="en-US" dirty="0"/>
              <a:t>Minnesota Office of Higher Education, Outreach Team</a:t>
            </a:r>
          </a:p>
          <a:p>
            <a:r>
              <a:rPr lang="en-US" dirty="0"/>
              <a:t>Bethel University, Director of Financial Aid</a:t>
            </a:r>
          </a:p>
          <a:p>
            <a:r>
              <a:rPr lang="en-US" dirty="0"/>
              <a:t>jeff-olson@bethel.edu </a:t>
            </a:r>
          </a:p>
        </p:txBody>
      </p:sp>
      <p:pic>
        <p:nvPicPr>
          <p:cNvPr id="8" name="Picture 7"/>
          <p:cNvPicPr>
            <a:picLocks noChangeAspect="1"/>
          </p:cNvPicPr>
          <p:nvPr/>
        </p:nvPicPr>
        <p:blipFill>
          <a:blip r:embed="rId3"/>
          <a:stretch>
            <a:fillRect/>
          </a:stretch>
        </p:blipFill>
        <p:spPr>
          <a:xfrm>
            <a:off x="8589195" y="6335058"/>
            <a:ext cx="3521221" cy="456762"/>
          </a:xfrm>
          <a:prstGeom prst="rect">
            <a:avLst/>
          </a:prstGeom>
          <a:ln>
            <a:solidFill>
              <a:srgbClr val="002060"/>
            </a:solidFill>
          </a:ln>
        </p:spPr>
      </p:pic>
    </p:spTree>
    <p:extLst>
      <p:ext uri="{BB962C8B-B14F-4D97-AF65-F5344CB8AC3E}">
        <p14:creationId xmlns:p14="http://schemas.microsoft.com/office/powerpoint/2010/main" val="19834087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4" descr="http://t2.gstatic.com/images?q=tbn:ANd9GcSwZQeR4za0aD0q5Yn7QfTJaGeC5-SiP_tu_Rbc5nj5Rj5v_Cc&amp;t=1&amp;usg=__MiJUWE0HUE8i_YuqQ-K0QYzkfFE="/>
          <p:cNvPicPr>
            <a:picLocks noChangeAspect="1" noChangeArrowheads="1"/>
          </p:cNvPicPr>
          <p:nvPr/>
        </p:nvPicPr>
        <p:blipFill>
          <a:blip r:embed="rId3" cstate="print"/>
          <a:srcRect/>
          <a:stretch>
            <a:fillRect/>
          </a:stretch>
        </p:blipFill>
        <p:spPr bwMode="auto">
          <a:xfrm>
            <a:off x="1534443" y="4416425"/>
            <a:ext cx="2466975" cy="1847850"/>
          </a:xfrm>
          <a:prstGeom prst="rect">
            <a:avLst/>
          </a:prstGeom>
          <a:noFill/>
          <a:ln w="9525">
            <a:noFill/>
            <a:miter lim="800000"/>
            <a:headEnd/>
            <a:tailEnd/>
          </a:ln>
        </p:spPr>
      </p:pic>
      <p:sp>
        <p:nvSpPr>
          <p:cNvPr id="93186" name="Rectangle 2"/>
          <p:cNvSpPr>
            <a:spLocks noChangeArrowheads="1"/>
          </p:cNvSpPr>
          <p:nvPr/>
        </p:nvSpPr>
        <p:spPr bwMode="auto">
          <a:xfrm>
            <a:off x="2749550" y="6248400"/>
            <a:ext cx="1905000" cy="457200"/>
          </a:xfrm>
          <a:prstGeom prst="rect">
            <a:avLst/>
          </a:prstGeom>
          <a:noFill/>
          <a:ln w="12700">
            <a:no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endParaRPr>
          </a:p>
        </p:txBody>
      </p:sp>
      <p:sp>
        <p:nvSpPr>
          <p:cNvPr id="93187" name="Rectangle 3"/>
          <p:cNvSpPr>
            <a:spLocks noChangeArrowheads="1"/>
          </p:cNvSpPr>
          <p:nvPr/>
        </p:nvSpPr>
        <p:spPr bwMode="auto">
          <a:xfrm>
            <a:off x="5187950" y="6248400"/>
            <a:ext cx="2895600" cy="457200"/>
          </a:xfrm>
          <a:prstGeom prst="rect">
            <a:avLst/>
          </a:prstGeom>
          <a:noFill/>
          <a:ln w="12700">
            <a:noFill/>
            <a:miter lim="800000"/>
            <a:headEnd/>
            <a:tailEnd/>
          </a:ln>
        </p:spPr>
        <p:txBody>
          <a:bodyPr wrap="none" anchor="ctr"/>
          <a:lstStyle/>
          <a:p>
            <a:pPr eaLnBrk="0" fontAlgn="base" hangingPunct="0">
              <a:spcBef>
                <a:spcPct val="0"/>
              </a:spcBef>
              <a:spcAft>
                <a:spcPct val="0"/>
              </a:spcAft>
            </a:pPr>
            <a:endParaRPr lang="en-US" dirty="0">
              <a:solidFill>
                <a:prstClr val="black"/>
              </a:solidFill>
              <a:latin typeface="Arial" charset="0"/>
            </a:endParaRPr>
          </a:p>
        </p:txBody>
      </p:sp>
      <p:sp>
        <p:nvSpPr>
          <p:cNvPr id="93188" name="Rectangle 4"/>
          <p:cNvSpPr>
            <a:spLocks noGrp="1" noChangeArrowheads="1"/>
          </p:cNvSpPr>
          <p:nvPr>
            <p:ph type="title"/>
          </p:nvPr>
        </p:nvSpPr>
        <p:spPr>
          <a:noFill/>
        </p:spPr>
        <p:txBody>
          <a:bodyPr vert="horz" lIns="90488" tIns="44450" rIns="90488" bIns="44450" rtlCol="0" anchor="ctr">
            <a:normAutofit/>
          </a:bodyPr>
          <a:lstStyle/>
          <a:p>
            <a:pPr eaLnBrk="1" hangingPunct="1"/>
            <a:r>
              <a:rPr lang="en-US" sz="3600" dirty="0"/>
              <a:t>Net Price Calculators</a:t>
            </a:r>
          </a:p>
        </p:txBody>
      </p:sp>
      <p:sp>
        <p:nvSpPr>
          <p:cNvPr id="7" name="Content Placeholder 6">
            <a:extLst>
              <a:ext uri="{FF2B5EF4-FFF2-40B4-BE49-F238E27FC236}">
                <a16:creationId xmlns:a16="http://schemas.microsoft.com/office/drawing/2014/main" id="{A4A9FA58-C609-42E5-82FD-C0B23D0474E0}"/>
              </a:ext>
            </a:extLst>
          </p:cNvPr>
          <p:cNvSpPr>
            <a:spLocks noGrp="1"/>
          </p:cNvSpPr>
          <p:nvPr>
            <p:ph sz="half" idx="2"/>
          </p:nvPr>
        </p:nvSpPr>
        <p:spPr>
          <a:xfrm>
            <a:off x="5559870" y="2045494"/>
            <a:ext cx="4184034" cy="3880773"/>
          </a:xfrm>
        </p:spPr>
        <p:txBody>
          <a:bodyPr>
            <a:normAutofit/>
          </a:bodyPr>
          <a:lstStyle/>
          <a:p>
            <a:r>
              <a:rPr lang="en-US" sz="2000" dirty="0"/>
              <a:t>Case Study</a:t>
            </a:r>
          </a:p>
          <a:p>
            <a:pPr lvl="1"/>
            <a:r>
              <a:rPr lang="en-US" sz="1800" dirty="0"/>
              <a:t>Family of Four</a:t>
            </a:r>
          </a:p>
          <a:p>
            <a:pPr lvl="2"/>
            <a:r>
              <a:rPr lang="en-US" sz="1600" dirty="0"/>
              <a:t>2 parents</a:t>
            </a:r>
          </a:p>
          <a:p>
            <a:pPr lvl="2"/>
            <a:r>
              <a:rPr lang="en-US" sz="1600" dirty="0"/>
              <a:t>2 kids</a:t>
            </a:r>
          </a:p>
          <a:p>
            <a:pPr lvl="2"/>
            <a:r>
              <a:rPr lang="en-US" sz="1600" dirty="0"/>
              <a:t>1 college student</a:t>
            </a:r>
          </a:p>
          <a:p>
            <a:pPr lvl="1"/>
            <a:r>
              <a:rPr lang="en-US" sz="1800" dirty="0"/>
              <a:t>Minnesota Residents</a:t>
            </a:r>
          </a:p>
          <a:p>
            <a:pPr lvl="1"/>
            <a:r>
              <a:rPr lang="en-US" sz="1800" dirty="0"/>
              <a:t>Parents’ Adjusted Gross Income Between $50,000-$59,000</a:t>
            </a:r>
          </a:p>
        </p:txBody>
      </p:sp>
      <p:sp>
        <p:nvSpPr>
          <p:cNvPr id="93189" name="Slide Number Placeholder 7"/>
          <p:cNvSpPr>
            <a:spLocks noGrp="1"/>
          </p:cNvSpPr>
          <p:nvPr>
            <p:ph type="sldNum" sz="quarter" idx="12"/>
          </p:nvPr>
        </p:nvSpPr>
        <p:spPr>
          <a:noFill/>
        </p:spPr>
        <p:txBody>
          <a:bodyPr/>
          <a:lstStyle/>
          <a:p>
            <a:fld id="{9943E8EC-3B47-4FD1-AACB-28DC8B45342E}" type="slidenum">
              <a:rPr lang="en-US" smtClean="0"/>
              <a:pPr/>
              <a:t>57</a:t>
            </a:fld>
            <a:endParaRPr lang="en-US" dirty="0"/>
          </a:p>
        </p:txBody>
      </p:sp>
      <p:sp>
        <p:nvSpPr>
          <p:cNvPr id="93190" name="Rectangle 3"/>
          <p:cNvSpPr txBox="1">
            <a:spLocks noChangeArrowheads="1"/>
          </p:cNvSpPr>
          <p:nvPr/>
        </p:nvSpPr>
        <p:spPr bwMode="auto">
          <a:xfrm>
            <a:off x="884713" y="1855611"/>
            <a:ext cx="3886200" cy="2398594"/>
          </a:xfrm>
          <a:prstGeom prst="rect">
            <a:avLst/>
          </a:prstGeom>
          <a:noFill/>
          <a:ln w="9525">
            <a:noFill/>
            <a:miter lim="800000"/>
            <a:headEnd/>
            <a:tailEnd/>
          </a:ln>
        </p:spPr>
        <p:txBody>
          <a:bodyPr/>
          <a:lstStyle/>
          <a:p>
            <a:r>
              <a:rPr lang="en-US" sz="2400" dirty="0">
                <a:solidFill>
                  <a:srgbClr val="060E51"/>
                </a:solidFill>
                <a:latin typeface="Arial" pitchFamily="34" charset="0"/>
              </a:rPr>
              <a:t>Estimated “Total Cost of Attendance”</a:t>
            </a:r>
          </a:p>
          <a:p>
            <a:endParaRPr lang="en-US" sz="2400" u="sng" dirty="0">
              <a:solidFill>
                <a:srgbClr val="060E51"/>
              </a:solidFill>
              <a:latin typeface="Arial" pitchFamily="34" charset="0"/>
            </a:endParaRPr>
          </a:p>
          <a:p>
            <a:r>
              <a:rPr lang="en-US" sz="2400" u="sng" dirty="0">
                <a:solidFill>
                  <a:srgbClr val="060E51"/>
                </a:solidFill>
                <a:latin typeface="Arial" pitchFamily="34" charset="0"/>
              </a:rPr>
              <a:t>Minus estimated “Gift Aid”</a:t>
            </a:r>
          </a:p>
          <a:p>
            <a:endParaRPr lang="en-US" sz="2400" dirty="0">
              <a:solidFill>
                <a:srgbClr val="060E51"/>
              </a:solidFill>
              <a:latin typeface="Arial" pitchFamily="34" charset="0"/>
            </a:endParaRPr>
          </a:p>
          <a:p>
            <a:r>
              <a:rPr lang="en-US" sz="2400" dirty="0">
                <a:solidFill>
                  <a:srgbClr val="060E51"/>
                </a:solidFill>
                <a:latin typeface="Arial" pitchFamily="34" charset="0"/>
              </a:rPr>
              <a:t>= Estimated Net Price</a:t>
            </a:r>
          </a:p>
          <a:p>
            <a:pPr lvl="2" eaLnBrk="0" fontAlgn="base" hangingPunct="0">
              <a:spcBef>
                <a:spcPct val="0"/>
              </a:spcBef>
              <a:spcAft>
                <a:spcPct val="0"/>
              </a:spcAft>
            </a:pPr>
            <a:endParaRPr lang="en-US" sz="2400" dirty="0">
              <a:solidFill>
                <a:srgbClr val="060E51"/>
              </a:solidFill>
              <a:latin typeface="Arial" pitchFamily="34" charset="0"/>
            </a:endParaRPr>
          </a:p>
          <a:p>
            <a:pPr marL="800100" lvl="1" indent="-342900" eaLnBrk="0" fontAlgn="base" hangingPunct="0">
              <a:spcBef>
                <a:spcPct val="0"/>
              </a:spcBef>
              <a:spcAft>
                <a:spcPct val="0"/>
              </a:spcAft>
              <a:buFontTx/>
              <a:buChar char="•"/>
            </a:pPr>
            <a:endParaRPr lang="en-US" sz="2400" dirty="0">
              <a:solidFill>
                <a:srgbClr val="060E51"/>
              </a:solidFill>
              <a:latin typeface="Arial" pitchFamily="34" charset="0"/>
            </a:endParaRPr>
          </a:p>
        </p:txBody>
      </p:sp>
    </p:spTree>
    <p:extLst>
      <p:ext uri="{BB962C8B-B14F-4D97-AF65-F5344CB8AC3E}">
        <p14:creationId xmlns:p14="http://schemas.microsoft.com/office/powerpoint/2010/main" val="2156407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A496-D07A-45FF-8F00-86C98FA6385F}"/>
              </a:ext>
            </a:extLst>
          </p:cNvPr>
          <p:cNvSpPr>
            <a:spLocks noGrp="1"/>
          </p:cNvSpPr>
          <p:nvPr>
            <p:ph type="title"/>
          </p:nvPr>
        </p:nvSpPr>
        <p:spPr>
          <a:xfrm>
            <a:off x="677334" y="609600"/>
            <a:ext cx="3323166" cy="1320800"/>
          </a:xfrm>
        </p:spPr>
        <p:txBody>
          <a:bodyPr>
            <a:normAutofit fontScale="90000"/>
          </a:bodyPr>
          <a:lstStyle/>
          <a:p>
            <a:r>
              <a:rPr lang="en-US" dirty="0"/>
              <a:t>University of Minnesota – Twin Cities</a:t>
            </a:r>
          </a:p>
        </p:txBody>
      </p:sp>
      <p:sp>
        <p:nvSpPr>
          <p:cNvPr id="4" name="Content Placeholder 3">
            <a:extLst>
              <a:ext uri="{FF2B5EF4-FFF2-40B4-BE49-F238E27FC236}">
                <a16:creationId xmlns:a16="http://schemas.microsoft.com/office/drawing/2014/main" id="{6DD26AEE-FBE9-4010-9193-A485377B6866}"/>
              </a:ext>
            </a:extLst>
          </p:cNvPr>
          <p:cNvSpPr>
            <a:spLocks noGrp="1"/>
          </p:cNvSpPr>
          <p:nvPr>
            <p:ph idx="1"/>
          </p:nvPr>
        </p:nvSpPr>
        <p:spPr/>
        <p:txBody>
          <a:bodyPr/>
          <a:lstStyle/>
          <a:p>
            <a:endParaRPr lang="en-US" dirty="0"/>
          </a:p>
          <a:p>
            <a:r>
              <a:rPr lang="en-US" dirty="0"/>
              <a:t>Estimated Price: 2018-2019</a:t>
            </a:r>
          </a:p>
        </p:txBody>
      </p:sp>
      <p:pic>
        <p:nvPicPr>
          <p:cNvPr id="5" name="Picture 4"/>
          <p:cNvPicPr>
            <a:picLocks noChangeAspect="1"/>
          </p:cNvPicPr>
          <p:nvPr/>
        </p:nvPicPr>
        <p:blipFill>
          <a:blip r:embed="rId3"/>
          <a:stretch>
            <a:fillRect/>
          </a:stretch>
        </p:blipFill>
        <p:spPr>
          <a:xfrm>
            <a:off x="5073981" y="0"/>
            <a:ext cx="7118019" cy="6858000"/>
          </a:xfrm>
          <a:prstGeom prst="rect">
            <a:avLst/>
          </a:prstGeom>
        </p:spPr>
      </p:pic>
    </p:spTree>
    <p:extLst>
      <p:ext uri="{BB962C8B-B14F-4D97-AF65-F5344CB8AC3E}">
        <p14:creationId xmlns:p14="http://schemas.microsoft.com/office/powerpoint/2010/main" val="1616028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4" y="72788"/>
            <a:ext cx="8596668" cy="1320800"/>
          </a:xfrm>
        </p:spPr>
        <p:txBody>
          <a:bodyPr>
            <a:normAutofit fontScale="90000"/>
          </a:bodyPr>
          <a:lstStyle/>
          <a:p>
            <a:r>
              <a:rPr lang="en-US" dirty="0"/>
              <a:t>Estimated Net Price</a:t>
            </a:r>
            <a:br>
              <a:rPr lang="en-US" dirty="0"/>
            </a:br>
            <a:r>
              <a:rPr lang="en-US" sz="2000" dirty="0"/>
              <a:t>MN Dependent student, parents married, 4 in family, 1 in college, AGI Between $50,000-$59,999, Reportable assets &lt;$20,000.  Data retrieved </a:t>
            </a:r>
            <a:r>
              <a:rPr lang="en-US" sz="2000" dirty="0" smtClean="0"/>
              <a:t>9.24.2018</a:t>
            </a:r>
            <a:endParaRPr lang="en-US" dirty="0"/>
          </a:p>
        </p:txBody>
      </p:sp>
      <p:graphicFrame>
        <p:nvGraphicFramePr>
          <p:cNvPr id="5" name="Content Placeholder 4">
            <a:extLst>
              <a:ext uri="{FF2B5EF4-FFF2-40B4-BE49-F238E27FC236}">
                <a16:creationId xmlns:a16="http://schemas.microsoft.com/office/drawing/2014/main" id="{213322EF-5E94-4169-85DA-A8A588E660BF}"/>
              </a:ext>
            </a:extLst>
          </p:cNvPr>
          <p:cNvGraphicFramePr>
            <a:graphicFrameLocks noGrp="1"/>
          </p:cNvGraphicFramePr>
          <p:nvPr>
            <p:ph idx="1"/>
            <p:extLst>
              <p:ext uri="{D42A27DB-BD31-4B8C-83A1-F6EECF244321}">
                <p14:modId xmlns:p14="http://schemas.microsoft.com/office/powerpoint/2010/main" val="480785446"/>
              </p:ext>
            </p:extLst>
          </p:nvPr>
        </p:nvGraphicFramePr>
        <p:xfrm>
          <a:off x="677861" y="1211164"/>
          <a:ext cx="9704010" cy="4739640"/>
        </p:xfrm>
        <a:graphic>
          <a:graphicData uri="http://schemas.openxmlformats.org/drawingml/2006/table">
            <a:tbl>
              <a:tblPr firstRow="1" bandRow="1">
                <a:tableStyleId>{5C22544A-7EE6-4342-B048-85BDC9FD1C3A}</a:tableStyleId>
              </a:tblPr>
              <a:tblGrid>
                <a:gridCol w="2154766">
                  <a:extLst>
                    <a:ext uri="{9D8B030D-6E8A-4147-A177-3AD203B41FA5}">
                      <a16:colId xmlns:a16="http://schemas.microsoft.com/office/drawing/2014/main" val="2764063992"/>
                    </a:ext>
                  </a:extLst>
                </a:gridCol>
                <a:gridCol w="1422400">
                  <a:extLst>
                    <a:ext uri="{9D8B030D-6E8A-4147-A177-3AD203B41FA5}">
                      <a16:colId xmlns:a16="http://schemas.microsoft.com/office/drawing/2014/main" val="176319596"/>
                    </a:ext>
                  </a:extLst>
                </a:gridCol>
                <a:gridCol w="1409700">
                  <a:extLst>
                    <a:ext uri="{9D8B030D-6E8A-4147-A177-3AD203B41FA5}">
                      <a16:colId xmlns:a16="http://schemas.microsoft.com/office/drawing/2014/main" val="1301463038"/>
                    </a:ext>
                  </a:extLst>
                </a:gridCol>
                <a:gridCol w="1482474">
                  <a:extLst>
                    <a:ext uri="{9D8B030D-6E8A-4147-A177-3AD203B41FA5}">
                      <a16:colId xmlns:a16="http://schemas.microsoft.com/office/drawing/2014/main" val="3615153104"/>
                    </a:ext>
                  </a:extLst>
                </a:gridCol>
                <a:gridCol w="1617335">
                  <a:extLst>
                    <a:ext uri="{9D8B030D-6E8A-4147-A177-3AD203B41FA5}">
                      <a16:colId xmlns:a16="http://schemas.microsoft.com/office/drawing/2014/main" val="3846522577"/>
                    </a:ext>
                  </a:extLst>
                </a:gridCol>
                <a:gridCol w="1617335">
                  <a:extLst>
                    <a:ext uri="{9D8B030D-6E8A-4147-A177-3AD203B41FA5}">
                      <a16:colId xmlns:a16="http://schemas.microsoft.com/office/drawing/2014/main" val="459952965"/>
                    </a:ext>
                  </a:extLst>
                </a:gridCol>
              </a:tblGrid>
              <a:tr h="370840">
                <a:tc>
                  <a:txBody>
                    <a:bodyPr/>
                    <a:lstStyle/>
                    <a:p>
                      <a:endParaRPr lang="en-US" dirty="0"/>
                    </a:p>
                  </a:txBody>
                  <a:tcPr/>
                </a:tc>
                <a:tc>
                  <a:txBody>
                    <a:bodyPr/>
                    <a:lstStyle/>
                    <a:p>
                      <a:pPr algn="r"/>
                      <a:r>
                        <a:rPr lang="en-US" dirty="0"/>
                        <a:t>Anoka Ramsey CC </a:t>
                      </a:r>
                      <a:r>
                        <a:rPr lang="en-US" sz="1200" dirty="0"/>
                        <a:t>(with parents)</a:t>
                      </a:r>
                    </a:p>
                  </a:txBody>
                  <a:tcPr/>
                </a:tc>
                <a:tc>
                  <a:txBody>
                    <a:bodyPr/>
                    <a:lstStyle/>
                    <a:p>
                      <a:pPr algn="r"/>
                      <a:r>
                        <a:rPr lang="en-US" dirty="0"/>
                        <a:t>U of MN Twin Cities </a:t>
                      </a:r>
                      <a:r>
                        <a:rPr lang="en-US" sz="1200" dirty="0"/>
                        <a:t>(on-campus)</a:t>
                      </a:r>
                    </a:p>
                  </a:txBody>
                  <a:tcPr/>
                </a:tc>
                <a:tc>
                  <a:txBody>
                    <a:bodyPr/>
                    <a:lstStyle/>
                    <a:p>
                      <a:pPr algn="r"/>
                      <a:r>
                        <a:rPr lang="en-US" dirty="0"/>
                        <a:t>St. Cloud State Univ. </a:t>
                      </a:r>
                      <a:r>
                        <a:rPr lang="en-US" sz="1200" dirty="0"/>
                        <a:t>(on-campus)</a:t>
                      </a:r>
                    </a:p>
                  </a:txBody>
                  <a:tcPr/>
                </a:tc>
                <a:tc>
                  <a:txBody>
                    <a:bodyPr/>
                    <a:lstStyle/>
                    <a:p>
                      <a:pPr algn="r"/>
                      <a:r>
                        <a:rPr lang="en-US" dirty="0" smtClean="0"/>
                        <a:t>Harvard University </a:t>
                      </a:r>
                      <a:r>
                        <a:rPr lang="en-US" sz="1200" dirty="0" smtClean="0"/>
                        <a:t>(on-campus</a:t>
                      </a:r>
                      <a:r>
                        <a:rPr lang="en-US" sz="1200" dirty="0"/>
                        <a:t>)</a:t>
                      </a:r>
                    </a:p>
                  </a:txBody>
                  <a:tcPr/>
                </a:tc>
                <a:tc>
                  <a:txBody>
                    <a:bodyPr/>
                    <a:lstStyle/>
                    <a:p>
                      <a:pPr algn="r"/>
                      <a:r>
                        <a:rPr lang="en-US" dirty="0" smtClean="0"/>
                        <a:t>University of St. Thomas </a:t>
                      </a:r>
                      <a:r>
                        <a:rPr lang="en-US" sz="1200" dirty="0" smtClean="0"/>
                        <a:t>(on-campus</a:t>
                      </a:r>
                      <a:r>
                        <a:rPr lang="en-US" sz="1200" dirty="0"/>
                        <a:t>)</a:t>
                      </a:r>
                      <a:endParaRPr lang="en-US" sz="1000" dirty="0"/>
                    </a:p>
                  </a:txBody>
                  <a:tcPr/>
                </a:tc>
                <a:extLst>
                  <a:ext uri="{0D108BD9-81ED-4DB2-BD59-A6C34878D82A}">
                    <a16:rowId xmlns:a16="http://schemas.microsoft.com/office/drawing/2014/main" val="722256102"/>
                  </a:ext>
                </a:extLst>
              </a:tr>
              <a:tr h="370840">
                <a:tc>
                  <a:txBody>
                    <a:bodyPr/>
                    <a:lstStyle/>
                    <a:p>
                      <a:r>
                        <a:rPr lang="en-US" dirty="0"/>
                        <a:t>Year</a:t>
                      </a:r>
                    </a:p>
                  </a:txBody>
                  <a:tcPr/>
                </a:tc>
                <a:tc>
                  <a:txBody>
                    <a:bodyPr/>
                    <a:lstStyle/>
                    <a:p>
                      <a:pPr algn="r"/>
                      <a:r>
                        <a:rPr lang="en-US" dirty="0"/>
                        <a:t>2015-16</a:t>
                      </a:r>
                    </a:p>
                  </a:txBody>
                  <a:tcPr/>
                </a:tc>
                <a:tc>
                  <a:txBody>
                    <a:bodyPr/>
                    <a:lstStyle/>
                    <a:p>
                      <a:pPr algn="r"/>
                      <a:r>
                        <a:rPr lang="en-US" dirty="0"/>
                        <a:t>2018-19</a:t>
                      </a:r>
                    </a:p>
                  </a:txBody>
                  <a:tcPr/>
                </a:tc>
                <a:tc>
                  <a:txBody>
                    <a:bodyPr/>
                    <a:lstStyle/>
                    <a:p>
                      <a:pPr algn="r"/>
                      <a:r>
                        <a:rPr lang="en-US" dirty="0" smtClean="0"/>
                        <a:t>2016-17</a:t>
                      </a:r>
                      <a:endParaRPr lang="en-US" dirty="0"/>
                    </a:p>
                  </a:txBody>
                  <a:tcPr/>
                </a:tc>
                <a:tc>
                  <a:txBody>
                    <a:bodyPr/>
                    <a:lstStyle/>
                    <a:p>
                      <a:pPr algn="r"/>
                      <a:r>
                        <a:rPr lang="en-US" dirty="0" smtClean="0"/>
                        <a:t>2018-19</a:t>
                      </a:r>
                      <a:endParaRPr lang="en-US" dirty="0"/>
                    </a:p>
                  </a:txBody>
                  <a:tcPr/>
                </a:tc>
                <a:tc>
                  <a:txBody>
                    <a:bodyPr/>
                    <a:lstStyle/>
                    <a:p>
                      <a:pPr algn="r"/>
                      <a:r>
                        <a:rPr lang="en-US" dirty="0" smtClean="0"/>
                        <a:t>2018-19</a:t>
                      </a:r>
                      <a:endParaRPr lang="en-US" dirty="0"/>
                    </a:p>
                  </a:txBody>
                  <a:tcPr/>
                </a:tc>
                <a:extLst>
                  <a:ext uri="{0D108BD9-81ED-4DB2-BD59-A6C34878D82A}">
                    <a16:rowId xmlns:a16="http://schemas.microsoft.com/office/drawing/2014/main" val="397471083"/>
                  </a:ext>
                </a:extLst>
              </a:tr>
              <a:tr h="370840">
                <a:tc>
                  <a:txBody>
                    <a:bodyPr/>
                    <a:lstStyle/>
                    <a:p>
                      <a:r>
                        <a:rPr lang="en-US" sz="1600" dirty="0"/>
                        <a:t>HS GPA &amp; ACT</a:t>
                      </a:r>
                    </a:p>
                  </a:txBody>
                  <a:tcPr/>
                </a:tc>
                <a:tc>
                  <a:txBody>
                    <a:bodyPr/>
                    <a:lstStyle/>
                    <a:p>
                      <a:pPr algn="r"/>
                      <a:r>
                        <a:rPr lang="en-US" dirty="0"/>
                        <a:t>NA</a:t>
                      </a:r>
                    </a:p>
                  </a:txBody>
                  <a:tcPr/>
                </a:tc>
                <a:tc>
                  <a:txBody>
                    <a:bodyPr/>
                    <a:lstStyle/>
                    <a:p>
                      <a:pPr algn="r"/>
                      <a:r>
                        <a:rPr lang="en-US" dirty="0"/>
                        <a:t>NA</a:t>
                      </a:r>
                    </a:p>
                  </a:txBody>
                  <a:tcPr/>
                </a:tc>
                <a:tc>
                  <a:txBody>
                    <a:bodyPr/>
                    <a:lstStyle/>
                    <a:p>
                      <a:pPr algn="r"/>
                      <a:r>
                        <a:rPr lang="en-US" dirty="0"/>
                        <a:t>NA</a:t>
                      </a:r>
                    </a:p>
                  </a:txBody>
                  <a:tcPr/>
                </a:tc>
                <a:tc>
                  <a:txBody>
                    <a:bodyPr/>
                    <a:lstStyle/>
                    <a:p>
                      <a:pPr algn="r"/>
                      <a:r>
                        <a:rPr lang="en-US" dirty="0" smtClean="0"/>
                        <a:t>NA</a:t>
                      </a:r>
                      <a:endParaRPr lang="en-US" dirty="0"/>
                    </a:p>
                  </a:txBody>
                  <a:tcPr/>
                </a:tc>
                <a:tc>
                  <a:txBody>
                    <a:bodyPr/>
                    <a:lstStyle/>
                    <a:p>
                      <a:pPr algn="r"/>
                      <a:r>
                        <a:rPr lang="en-US" dirty="0" smtClean="0"/>
                        <a:t>3.5 </a:t>
                      </a:r>
                      <a:r>
                        <a:rPr lang="en-US" dirty="0"/>
                        <a:t>&amp; </a:t>
                      </a:r>
                      <a:r>
                        <a:rPr lang="en-US" dirty="0" smtClean="0"/>
                        <a:t>26</a:t>
                      </a:r>
                      <a:endParaRPr lang="en-US" dirty="0"/>
                    </a:p>
                  </a:txBody>
                  <a:tcPr/>
                </a:tc>
                <a:extLst>
                  <a:ext uri="{0D108BD9-81ED-4DB2-BD59-A6C34878D82A}">
                    <a16:rowId xmlns:a16="http://schemas.microsoft.com/office/drawing/2014/main" val="3533910221"/>
                  </a:ext>
                </a:extLst>
              </a:tr>
              <a:tr h="370840">
                <a:tc>
                  <a:txBody>
                    <a:bodyPr/>
                    <a:lstStyle/>
                    <a:p>
                      <a:r>
                        <a:rPr lang="en-US" sz="1600" dirty="0"/>
                        <a:t>Tuition &amp; Fees</a:t>
                      </a:r>
                    </a:p>
                  </a:txBody>
                  <a:tcPr/>
                </a:tc>
                <a:tc>
                  <a:txBody>
                    <a:bodyPr/>
                    <a:lstStyle/>
                    <a:p>
                      <a:pPr algn="r"/>
                      <a:r>
                        <a:rPr lang="en-US" dirty="0"/>
                        <a:t>$5,022</a:t>
                      </a:r>
                    </a:p>
                  </a:txBody>
                  <a:tcPr/>
                </a:tc>
                <a:tc>
                  <a:txBody>
                    <a:bodyPr/>
                    <a:lstStyle/>
                    <a:p>
                      <a:pPr algn="r"/>
                      <a:r>
                        <a:rPr lang="en-US" dirty="0" smtClean="0"/>
                        <a:t>$14,760</a:t>
                      </a:r>
                      <a:endParaRPr lang="en-US" dirty="0"/>
                    </a:p>
                  </a:txBody>
                  <a:tcPr/>
                </a:tc>
                <a:tc>
                  <a:txBody>
                    <a:bodyPr/>
                    <a:lstStyle/>
                    <a:p>
                      <a:pPr algn="r"/>
                      <a:r>
                        <a:rPr lang="en-US" dirty="0"/>
                        <a:t>$7,814</a:t>
                      </a:r>
                    </a:p>
                  </a:txBody>
                  <a:tcPr/>
                </a:tc>
                <a:tc>
                  <a:txBody>
                    <a:bodyPr/>
                    <a:lstStyle/>
                    <a:p>
                      <a:pPr algn="r"/>
                      <a:r>
                        <a:rPr lang="en-US" dirty="0" smtClean="0"/>
                        <a:t>$50,420</a:t>
                      </a:r>
                      <a:endParaRPr lang="en-US" dirty="0"/>
                    </a:p>
                  </a:txBody>
                  <a:tcPr/>
                </a:tc>
                <a:tc>
                  <a:txBody>
                    <a:bodyPr/>
                    <a:lstStyle/>
                    <a:p>
                      <a:pPr algn="r"/>
                      <a:r>
                        <a:rPr lang="en-US" dirty="0" smtClean="0"/>
                        <a:t>$42,728</a:t>
                      </a:r>
                      <a:endParaRPr lang="en-US" dirty="0"/>
                    </a:p>
                  </a:txBody>
                  <a:tcPr/>
                </a:tc>
                <a:extLst>
                  <a:ext uri="{0D108BD9-81ED-4DB2-BD59-A6C34878D82A}">
                    <a16:rowId xmlns:a16="http://schemas.microsoft.com/office/drawing/2014/main" val="1285236863"/>
                  </a:ext>
                </a:extLst>
              </a:tr>
              <a:tr h="370840">
                <a:tc>
                  <a:txBody>
                    <a:bodyPr/>
                    <a:lstStyle/>
                    <a:p>
                      <a:r>
                        <a:rPr lang="en-US" sz="1600" dirty="0"/>
                        <a:t>Room &amp; Meals</a:t>
                      </a:r>
                    </a:p>
                  </a:txBody>
                  <a:tcPr/>
                </a:tc>
                <a:tc>
                  <a:txBody>
                    <a:bodyPr/>
                    <a:lstStyle/>
                    <a:p>
                      <a:pPr algn="r"/>
                      <a:r>
                        <a:rPr lang="en-US" dirty="0"/>
                        <a:t>$0</a:t>
                      </a:r>
                    </a:p>
                  </a:txBody>
                  <a:tcPr/>
                </a:tc>
                <a:tc>
                  <a:txBody>
                    <a:bodyPr/>
                    <a:lstStyle/>
                    <a:p>
                      <a:pPr algn="r"/>
                      <a:r>
                        <a:rPr lang="en-US" dirty="0" smtClean="0"/>
                        <a:t>$9,910</a:t>
                      </a:r>
                      <a:endParaRPr lang="en-US" dirty="0"/>
                    </a:p>
                  </a:txBody>
                  <a:tcPr/>
                </a:tc>
                <a:tc>
                  <a:txBody>
                    <a:bodyPr/>
                    <a:lstStyle/>
                    <a:p>
                      <a:pPr algn="r"/>
                      <a:r>
                        <a:rPr lang="en-US" dirty="0"/>
                        <a:t>$7,930</a:t>
                      </a:r>
                    </a:p>
                  </a:txBody>
                  <a:tcPr/>
                </a:tc>
                <a:tc>
                  <a:txBody>
                    <a:bodyPr/>
                    <a:lstStyle/>
                    <a:p>
                      <a:pPr algn="r"/>
                      <a:r>
                        <a:rPr lang="en-US" dirty="0" smtClean="0"/>
                        <a:t>$17,160</a:t>
                      </a:r>
                      <a:endParaRPr lang="en-US" dirty="0"/>
                    </a:p>
                  </a:txBody>
                  <a:tcPr/>
                </a:tc>
                <a:tc>
                  <a:txBody>
                    <a:bodyPr/>
                    <a:lstStyle/>
                    <a:p>
                      <a:pPr algn="r"/>
                      <a:r>
                        <a:rPr lang="en-US" dirty="0"/>
                        <a:t>$</a:t>
                      </a:r>
                      <a:r>
                        <a:rPr lang="en-US" dirty="0" smtClean="0"/>
                        <a:t>10,356</a:t>
                      </a:r>
                      <a:endParaRPr lang="en-US" dirty="0"/>
                    </a:p>
                  </a:txBody>
                  <a:tcPr/>
                </a:tc>
                <a:extLst>
                  <a:ext uri="{0D108BD9-81ED-4DB2-BD59-A6C34878D82A}">
                    <a16:rowId xmlns:a16="http://schemas.microsoft.com/office/drawing/2014/main" val="1628867177"/>
                  </a:ext>
                </a:extLst>
              </a:tr>
              <a:tr h="370840">
                <a:tc>
                  <a:txBody>
                    <a:bodyPr/>
                    <a:lstStyle/>
                    <a:p>
                      <a:r>
                        <a:rPr lang="en-US" sz="1600" dirty="0"/>
                        <a:t>Books &amp; Supplies</a:t>
                      </a:r>
                    </a:p>
                  </a:txBody>
                  <a:tcPr/>
                </a:tc>
                <a:tc>
                  <a:txBody>
                    <a:bodyPr/>
                    <a:lstStyle/>
                    <a:p>
                      <a:pPr algn="r"/>
                      <a:r>
                        <a:rPr lang="en-US" dirty="0"/>
                        <a:t>$1,200</a:t>
                      </a:r>
                    </a:p>
                  </a:txBody>
                  <a:tcPr/>
                </a:tc>
                <a:tc>
                  <a:txBody>
                    <a:bodyPr/>
                    <a:lstStyle/>
                    <a:p>
                      <a:pPr algn="r"/>
                      <a:r>
                        <a:rPr lang="en-US" dirty="0"/>
                        <a:t>$1,000</a:t>
                      </a:r>
                    </a:p>
                  </a:txBody>
                  <a:tcPr/>
                </a:tc>
                <a:tc>
                  <a:txBody>
                    <a:bodyPr/>
                    <a:lstStyle/>
                    <a:p>
                      <a:pPr algn="r"/>
                      <a:r>
                        <a:rPr lang="en-US" dirty="0"/>
                        <a:t>$1,200</a:t>
                      </a:r>
                    </a:p>
                  </a:txBody>
                  <a:tcPr/>
                </a:tc>
                <a:tc>
                  <a:txBody>
                    <a:bodyPr/>
                    <a:lstStyle/>
                    <a:p>
                      <a:pPr algn="r"/>
                      <a:r>
                        <a:rPr lang="en-US" dirty="0" smtClean="0"/>
                        <a:t>NA</a:t>
                      </a:r>
                      <a:endParaRPr lang="en-US" dirty="0"/>
                    </a:p>
                  </a:txBody>
                  <a:tcPr/>
                </a:tc>
                <a:tc>
                  <a:txBody>
                    <a:bodyPr/>
                    <a:lstStyle/>
                    <a:p>
                      <a:pPr algn="r"/>
                      <a:r>
                        <a:rPr lang="en-US" dirty="0"/>
                        <a:t>$1,000</a:t>
                      </a:r>
                    </a:p>
                  </a:txBody>
                  <a:tcPr/>
                </a:tc>
                <a:extLst>
                  <a:ext uri="{0D108BD9-81ED-4DB2-BD59-A6C34878D82A}">
                    <a16:rowId xmlns:a16="http://schemas.microsoft.com/office/drawing/2014/main" val="2105381401"/>
                  </a:ext>
                </a:extLst>
              </a:tr>
              <a:tr h="370840">
                <a:tc>
                  <a:txBody>
                    <a:bodyPr/>
                    <a:lstStyle/>
                    <a:p>
                      <a:r>
                        <a:rPr lang="en-US" sz="1600" dirty="0"/>
                        <a:t>Other Costs</a:t>
                      </a:r>
                    </a:p>
                  </a:txBody>
                  <a:tcPr/>
                </a:tc>
                <a:tc>
                  <a:txBody>
                    <a:bodyPr/>
                    <a:lstStyle/>
                    <a:p>
                      <a:pPr algn="r"/>
                      <a:r>
                        <a:rPr lang="en-US" dirty="0"/>
                        <a:t>$6,688</a:t>
                      </a:r>
                    </a:p>
                  </a:txBody>
                  <a:tcPr/>
                </a:tc>
                <a:tc>
                  <a:txBody>
                    <a:bodyPr/>
                    <a:lstStyle/>
                    <a:p>
                      <a:pPr algn="r"/>
                      <a:r>
                        <a:rPr lang="en-US" dirty="0" smtClean="0"/>
                        <a:t>$2,228</a:t>
                      </a:r>
                      <a:endParaRPr lang="en-US" dirty="0"/>
                    </a:p>
                  </a:txBody>
                  <a:tcPr/>
                </a:tc>
                <a:tc>
                  <a:txBody>
                    <a:bodyPr/>
                    <a:lstStyle/>
                    <a:p>
                      <a:pPr algn="r"/>
                      <a:r>
                        <a:rPr lang="en-US" dirty="0"/>
                        <a:t>$2,700</a:t>
                      </a:r>
                    </a:p>
                  </a:txBody>
                  <a:tcPr/>
                </a:tc>
                <a:tc>
                  <a:txBody>
                    <a:bodyPr/>
                    <a:lstStyle/>
                    <a:p>
                      <a:pPr algn="r"/>
                      <a:r>
                        <a:rPr lang="en-US" dirty="0" smtClean="0"/>
                        <a:t>$4,770</a:t>
                      </a:r>
                      <a:endParaRPr lang="en-US" dirty="0"/>
                    </a:p>
                  </a:txBody>
                  <a:tcPr/>
                </a:tc>
                <a:tc>
                  <a:txBody>
                    <a:bodyPr/>
                    <a:lstStyle/>
                    <a:p>
                      <a:pPr algn="r"/>
                      <a:r>
                        <a:rPr lang="en-US" dirty="0" smtClean="0"/>
                        <a:t>$2,527</a:t>
                      </a:r>
                      <a:endParaRPr lang="en-US" dirty="0"/>
                    </a:p>
                  </a:txBody>
                  <a:tcPr/>
                </a:tc>
                <a:extLst>
                  <a:ext uri="{0D108BD9-81ED-4DB2-BD59-A6C34878D82A}">
                    <a16:rowId xmlns:a16="http://schemas.microsoft.com/office/drawing/2014/main" val="3543788740"/>
                  </a:ext>
                </a:extLst>
              </a:tr>
              <a:tr h="370840">
                <a:tc>
                  <a:txBody>
                    <a:bodyPr/>
                    <a:lstStyle/>
                    <a:p>
                      <a:r>
                        <a:rPr lang="en-US" sz="1600" b="1" dirty="0">
                          <a:solidFill>
                            <a:schemeClr val="bg1"/>
                          </a:solidFill>
                        </a:rPr>
                        <a:t>Total Cost of Attendance</a:t>
                      </a:r>
                    </a:p>
                  </a:txBody>
                  <a:tcPr anchor="ctr">
                    <a:solidFill>
                      <a:schemeClr val="accent1"/>
                    </a:solidFill>
                  </a:tcPr>
                </a:tc>
                <a:tc>
                  <a:txBody>
                    <a:bodyPr/>
                    <a:lstStyle/>
                    <a:p>
                      <a:pPr algn="r"/>
                      <a:r>
                        <a:rPr lang="en-US" b="1" dirty="0">
                          <a:solidFill>
                            <a:schemeClr val="bg1"/>
                          </a:solidFill>
                        </a:rPr>
                        <a:t>$12,910</a:t>
                      </a:r>
                    </a:p>
                  </a:txBody>
                  <a:tcPr anchor="ctr">
                    <a:solidFill>
                      <a:schemeClr val="accent1"/>
                    </a:solidFill>
                  </a:tcPr>
                </a:tc>
                <a:tc>
                  <a:txBody>
                    <a:bodyPr/>
                    <a:lstStyle/>
                    <a:p>
                      <a:pPr algn="r"/>
                      <a:r>
                        <a:rPr lang="en-US" b="1" dirty="0" smtClean="0">
                          <a:solidFill>
                            <a:schemeClr val="bg1"/>
                          </a:solidFill>
                        </a:rPr>
                        <a:t>$27,898</a:t>
                      </a:r>
                      <a:endParaRPr lang="en-US" b="1" dirty="0">
                        <a:solidFill>
                          <a:schemeClr val="bg1"/>
                        </a:solidFill>
                      </a:endParaRPr>
                    </a:p>
                  </a:txBody>
                  <a:tcPr anchor="ctr">
                    <a:solidFill>
                      <a:schemeClr val="accent1"/>
                    </a:solidFill>
                  </a:tcPr>
                </a:tc>
                <a:tc>
                  <a:txBody>
                    <a:bodyPr/>
                    <a:lstStyle/>
                    <a:p>
                      <a:pPr algn="r"/>
                      <a:r>
                        <a:rPr lang="en-US" b="1" dirty="0">
                          <a:solidFill>
                            <a:schemeClr val="bg1"/>
                          </a:solidFill>
                        </a:rPr>
                        <a:t>$19,644</a:t>
                      </a:r>
                    </a:p>
                  </a:txBody>
                  <a:tcPr anchor="ctr">
                    <a:solidFill>
                      <a:schemeClr val="accent1"/>
                    </a:solidFill>
                  </a:tcPr>
                </a:tc>
                <a:tc>
                  <a:txBody>
                    <a:bodyPr/>
                    <a:lstStyle/>
                    <a:p>
                      <a:pPr algn="r"/>
                      <a:r>
                        <a:rPr lang="en-US" b="1" dirty="0" smtClean="0">
                          <a:solidFill>
                            <a:schemeClr val="bg1"/>
                          </a:solidFill>
                        </a:rPr>
                        <a:t>$72,350</a:t>
                      </a:r>
                      <a:endParaRPr lang="en-US" b="1" dirty="0">
                        <a:solidFill>
                          <a:schemeClr val="bg1"/>
                        </a:solidFill>
                      </a:endParaRPr>
                    </a:p>
                  </a:txBody>
                  <a:tcPr anchor="ctr">
                    <a:solidFill>
                      <a:schemeClr val="accent1"/>
                    </a:solidFill>
                  </a:tcPr>
                </a:tc>
                <a:tc>
                  <a:txBody>
                    <a:bodyPr/>
                    <a:lstStyle/>
                    <a:p>
                      <a:pPr algn="r"/>
                      <a:r>
                        <a:rPr lang="en-US" b="1" dirty="0">
                          <a:solidFill>
                            <a:schemeClr val="bg1"/>
                          </a:solidFill>
                        </a:rPr>
                        <a:t>$</a:t>
                      </a:r>
                      <a:r>
                        <a:rPr lang="en-US" b="1" dirty="0" smtClean="0">
                          <a:solidFill>
                            <a:schemeClr val="bg1"/>
                          </a:solidFill>
                        </a:rPr>
                        <a:t>56,600</a:t>
                      </a:r>
                      <a:endParaRPr lang="en-US" b="1" dirty="0">
                        <a:solidFill>
                          <a:schemeClr val="bg1"/>
                        </a:solidFill>
                      </a:endParaRPr>
                    </a:p>
                  </a:txBody>
                  <a:tcPr anchor="ctr">
                    <a:solidFill>
                      <a:schemeClr val="accent1"/>
                    </a:solidFill>
                  </a:tcPr>
                </a:tc>
                <a:extLst>
                  <a:ext uri="{0D108BD9-81ED-4DB2-BD59-A6C34878D82A}">
                    <a16:rowId xmlns:a16="http://schemas.microsoft.com/office/drawing/2014/main" val="3714771792"/>
                  </a:ext>
                </a:extLst>
              </a:tr>
              <a:tr h="370840">
                <a:tc>
                  <a:txBody>
                    <a:bodyPr/>
                    <a:lstStyle/>
                    <a:p>
                      <a:r>
                        <a:rPr lang="en-US" sz="1600" b="1" dirty="0"/>
                        <a:t>Gift Aid</a:t>
                      </a:r>
                    </a:p>
                  </a:txBody>
                  <a:tcPr/>
                </a:tc>
                <a:tc>
                  <a:txBody>
                    <a:bodyPr/>
                    <a:lstStyle/>
                    <a:p>
                      <a:pPr algn="r"/>
                      <a:r>
                        <a:rPr lang="en-US" b="1" dirty="0" smtClean="0"/>
                        <a:t>$3,438</a:t>
                      </a:r>
                      <a:endParaRPr lang="en-US" b="1" dirty="0"/>
                    </a:p>
                  </a:txBody>
                  <a:tcPr/>
                </a:tc>
                <a:tc>
                  <a:txBody>
                    <a:bodyPr/>
                    <a:lstStyle/>
                    <a:p>
                      <a:pPr algn="r"/>
                      <a:r>
                        <a:rPr lang="en-US" b="1" dirty="0" smtClean="0"/>
                        <a:t>$12,245</a:t>
                      </a:r>
                      <a:endParaRPr lang="en-US" b="1" dirty="0"/>
                    </a:p>
                  </a:txBody>
                  <a:tcPr/>
                </a:tc>
                <a:tc>
                  <a:txBody>
                    <a:bodyPr/>
                    <a:lstStyle/>
                    <a:p>
                      <a:pPr algn="r"/>
                      <a:r>
                        <a:rPr lang="en-US" b="1" dirty="0"/>
                        <a:t>$</a:t>
                      </a:r>
                      <a:r>
                        <a:rPr lang="en-US" b="1" dirty="0" smtClean="0"/>
                        <a:t>5,775</a:t>
                      </a:r>
                      <a:endParaRPr lang="en-US" b="1" dirty="0"/>
                    </a:p>
                  </a:txBody>
                  <a:tcPr/>
                </a:tc>
                <a:tc>
                  <a:txBody>
                    <a:bodyPr/>
                    <a:lstStyle/>
                    <a:p>
                      <a:pPr algn="r"/>
                      <a:r>
                        <a:rPr lang="en-US" b="1" dirty="0" smtClean="0"/>
                        <a:t>$67,750</a:t>
                      </a:r>
                      <a:endParaRPr lang="en-US" b="1" dirty="0"/>
                    </a:p>
                  </a:txBody>
                  <a:tcPr/>
                </a:tc>
                <a:tc>
                  <a:txBody>
                    <a:bodyPr/>
                    <a:lstStyle/>
                    <a:p>
                      <a:pPr algn="r"/>
                      <a:r>
                        <a:rPr lang="en-US" b="1" dirty="0" smtClean="0"/>
                        <a:t>$32,277</a:t>
                      </a:r>
                      <a:endParaRPr lang="en-US" b="1" dirty="0"/>
                    </a:p>
                  </a:txBody>
                  <a:tcPr/>
                </a:tc>
                <a:extLst>
                  <a:ext uri="{0D108BD9-81ED-4DB2-BD59-A6C34878D82A}">
                    <a16:rowId xmlns:a16="http://schemas.microsoft.com/office/drawing/2014/main" val="725050965"/>
                  </a:ext>
                </a:extLst>
              </a:tr>
              <a:tr h="370840">
                <a:tc>
                  <a:txBody>
                    <a:bodyPr/>
                    <a:lstStyle/>
                    <a:p>
                      <a:r>
                        <a:rPr lang="en-US" sz="1600" b="1" dirty="0"/>
                        <a:t>Estimated Net Price</a:t>
                      </a:r>
                    </a:p>
                  </a:txBody>
                  <a:tcPr>
                    <a:solidFill>
                      <a:schemeClr val="accent2">
                        <a:lumMod val="40000"/>
                        <a:lumOff val="60000"/>
                      </a:schemeClr>
                    </a:solidFill>
                  </a:tcPr>
                </a:tc>
                <a:tc>
                  <a:txBody>
                    <a:bodyPr/>
                    <a:lstStyle/>
                    <a:p>
                      <a:pPr algn="r"/>
                      <a:r>
                        <a:rPr lang="en-US" b="1" dirty="0" smtClean="0"/>
                        <a:t>$9,482</a:t>
                      </a:r>
                      <a:endParaRPr lang="en-US" b="1" dirty="0"/>
                    </a:p>
                  </a:txBody>
                  <a:tcPr>
                    <a:solidFill>
                      <a:schemeClr val="accent2">
                        <a:lumMod val="40000"/>
                        <a:lumOff val="60000"/>
                      </a:schemeClr>
                    </a:solidFill>
                  </a:tcPr>
                </a:tc>
                <a:tc>
                  <a:txBody>
                    <a:bodyPr/>
                    <a:lstStyle/>
                    <a:p>
                      <a:pPr algn="r"/>
                      <a:r>
                        <a:rPr lang="en-US" b="1" dirty="0" smtClean="0"/>
                        <a:t>$15,653</a:t>
                      </a:r>
                      <a:endParaRPr lang="en-US" b="1" dirty="0"/>
                    </a:p>
                  </a:txBody>
                  <a:tcPr>
                    <a:solidFill>
                      <a:schemeClr val="accent2">
                        <a:lumMod val="40000"/>
                        <a:lumOff val="60000"/>
                      </a:schemeClr>
                    </a:solidFill>
                  </a:tcPr>
                </a:tc>
                <a:tc>
                  <a:txBody>
                    <a:bodyPr/>
                    <a:lstStyle/>
                    <a:p>
                      <a:pPr algn="r"/>
                      <a:r>
                        <a:rPr lang="en-US" b="1" dirty="0"/>
                        <a:t>$</a:t>
                      </a:r>
                      <a:r>
                        <a:rPr lang="en-US" b="1" dirty="0" smtClean="0"/>
                        <a:t>13,869</a:t>
                      </a:r>
                      <a:endParaRPr lang="en-US" b="1" dirty="0"/>
                    </a:p>
                  </a:txBody>
                  <a:tcPr>
                    <a:solidFill>
                      <a:schemeClr val="accent2">
                        <a:lumMod val="40000"/>
                        <a:lumOff val="60000"/>
                      </a:schemeClr>
                    </a:solidFill>
                  </a:tcPr>
                </a:tc>
                <a:tc>
                  <a:txBody>
                    <a:bodyPr/>
                    <a:lstStyle/>
                    <a:p>
                      <a:pPr algn="r"/>
                      <a:r>
                        <a:rPr lang="en-US" b="1" dirty="0" smtClean="0"/>
                        <a:t>$4,600</a:t>
                      </a:r>
                      <a:endParaRPr lang="en-US" b="1" dirty="0"/>
                    </a:p>
                  </a:txBody>
                  <a:tcPr>
                    <a:solidFill>
                      <a:schemeClr val="accent2">
                        <a:lumMod val="40000"/>
                        <a:lumOff val="60000"/>
                      </a:schemeClr>
                    </a:solidFill>
                  </a:tcPr>
                </a:tc>
                <a:tc>
                  <a:txBody>
                    <a:bodyPr/>
                    <a:lstStyle/>
                    <a:p>
                      <a:pPr algn="r"/>
                      <a:r>
                        <a:rPr lang="en-US" b="1" dirty="0" smtClean="0"/>
                        <a:t>$24,323</a:t>
                      </a:r>
                      <a:endParaRPr lang="en-US" b="1" dirty="0"/>
                    </a:p>
                  </a:txBody>
                  <a:tcPr>
                    <a:solidFill>
                      <a:schemeClr val="accent2">
                        <a:lumMod val="40000"/>
                        <a:lumOff val="60000"/>
                      </a:schemeClr>
                    </a:solidFill>
                  </a:tcPr>
                </a:tc>
                <a:extLst>
                  <a:ext uri="{0D108BD9-81ED-4DB2-BD59-A6C34878D82A}">
                    <a16:rowId xmlns:a16="http://schemas.microsoft.com/office/drawing/2014/main" val="2032486071"/>
                  </a:ext>
                </a:extLst>
              </a:tr>
              <a:tr h="370840">
                <a:tc>
                  <a:txBody>
                    <a:bodyPr/>
                    <a:lstStyle/>
                    <a:p>
                      <a:r>
                        <a:rPr lang="en-US" sz="1600" dirty="0"/>
                        <a:t>Est. Net Tuition</a:t>
                      </a:r>
                    </a:p>
                  </a:txBody>
                  <a:tcPr/>
                </a:tc>
                <a:tc>
                  <a:txBody>
                    <a:bodyPr/>
                    <a:lstStyle/>
                    <a:p>
                      <a:pPr algn="r"/>
                      <a:r>
                        <a:rPr lang="en-US" dirty="0" smtClean="0"/>
                        <a:t>$1,584</a:t>
                      </a:r>
                      <a:endParaRPr lang="en-US" dirty="0"/>
                    </a:p>
                  </a:txBody>
                  <a:tcPr/>
                </a:tc>
                <a:tc>
                  <a:txBody>
                    <a:bodyPr/>
                    <a:lstStyle/>
                    <a:p>
                      <a:pPr algn="r"/>
                      <a:r>
                        <a:rPr lang="en-US" dirty="0" smtClean="0"/>
                        <a:t>$2,515</a:t>
                      </a:r>
                      <a:endParaRPr lang="en-US" dirty="0"/>
                    </a:p>
                  </a:txBody>
                  <a:tcPr/>
                </a:tc>
                <a:tc>
                  <a:txBody>
                    <a:bodyPr/>
                    <a:lstStyle/>
                    <a:p>
                      <a:pPr algn="r"/>
                      <a:r>
                        <a:rPr lang="en-US" dirty="0"/>
                        <a:t>$</a:t>
                      </a:r>
                      <a:r>
                        <a:rPr lang="en-US" dirty="0" smtClean="0"/>
                        <a:t>2,039</a:t>
                      </a:r>
                      <a:endParaRPr lang="en-US" dirty="0"/>
                    </a:p>
                  </a:txBody>
                  <a:tcPr/>
                </a:tc>
                <a:tc>
                  <a:txBody>
                    <a:bodyPr/>
                    <a:lstStyle/>
                    <a:p>
                      <a:pPr algn="r"/>
                      <a:r>
                        <a:rPr lang="en-US" dirty="0" smtClean="0">
                          <a:solidFill>
                            <a:srgbClr val="FF0000"/>
                          </a:solidFill>
                        </a:rPr>
                        <a:t>$(17,330)</a:t>
                      </a:r>
                      <a:endParaRPr lang="en-US" dirty="0">
                        <a:solidFill>
                          <a:srgbClr val="FF0000"/>
                        </a:solidFill>
                      </a:endParaRPr>
                    </a:p>
                  </a:txBody>
                  <a:tcPr/>
                </a:tc>
                <a:tc>
                  <a:txBody>
                    <a:bodyPr/>
                    <a:lstStyle/>
                    <a:p>
                      <a:pPr algn="r"/>
                      <a:r>
                        <a:rPr lang="en-US" dirty="0" smtClean="0">
                          <a:solidFill>
                            <a:schemeClr val="tx1"/>
                          </a:solidFill>
                        </a:rPr>
                        <a:t>$10,451</a:t>
                      </a:r>
                      <a:endParaRPr lang="en-US" dirty="0">
                        <a:solidFill>
                          <a:schemeClr val="tx1"/>
                        </a:solidFill>
                      </a:endParaRPr>
                    </a:p>
                  </a:txBody>
                  <a:tcPr/>
                </a:tc>
                <a:extLst>
                  <a:ext uri="{0D108BD9-81ED-4DB2-BD59-A6C34878D82A}">
                    <a16:rowId xmlns:a16="http://schemas.microsoft.com/office/drawing/2014/main" val="635613552"/>
                  </a:ext>
                </a:extLst>
              </a:tr>
            </a:tbl>
          </a:graphicData>
        </a:graphic>
      </p:graphicFrame>
      <p:sp>
        <p:nvSpPr>
          <p:cNvPr id="3" name="Slide Number Placeholder 2"/>
          <p:cNvSpPr>
            <a:spLocks noGrp="1"/>
          </p:cNvSpPr>
          <p:nvPr>
            <p:ph type="sldNum" sz="quarter" idx="12"/>
          </p:nvPr>
        </p:nvSpPr>
        <p:spPr/>
        <p:txBody>
          <a:bodyPr/>
          <a:lstStyle/>
          <a:p>
            <a:pPr>
              <a:defRPr/>
            </a:pPr>
            <a:fld id="{EB48E9B3-0C6B-411C-A89D-632DF178C1C6}" type="slidenum">
              <a:rPr lang="en-US" smtClean="0"/>
              <a:pPr>
                <a:defRPr/>
              </a:pPr>
              <a:t>59</a:t>
            </a:fld>
            <a:endParaRPr lang="en-US" dirty="0"/>
          </a:p>
        </p:txBody>
      </p:sp>
      <p:sp>
        <p:nvSpPr>
          <p:cNvPr id="9" name="TextBox 8"/>
          <p:cNvSpPr txBox="1"/>
          <p:nvPr/>
        </p:nvSpPr>
        <p:spPr>
          <a:xfrm>
            <a:off x="850901" y="6223924"/>
            <a:ext cx="7861300" cy="461665"/>
          </a:xfrm>
          <a:prstGeom prst="rect">
            <a:avLst/>
          </a:prstGeom>
          <a:noFill/>
        </p:spPr>
        <p:txBody>
          <a:bodyPr wrap="square" rtlCol="0">
            <a:spAutoFit/>
          </a:bodyPr>
          <a:lstStyle/>
          <a:p>
            <a:r>
              <a:rPr lang="en-US" sz="800" b="1" dirty="0">
                <a:solidFill>
                  <a:prstClr val="black"/>
                </a:solidFill>
                <a:latin typeface="Arial" charset="0"/>
              </a:rPr>
              <a:t>SOURCES:  Search for “Name of School” and “Net Price Calculator”        http://www.anokaramsey.edu/cost-aid/net-price-calculator/                 https://www.mnscu.edu/admissions/calculator/stcloudstate.html               https://college.harvard.edu/financial-aid/how-aid-works/cost-attendance</a:t>
            </a:r>
          </a:p>
          <a:p>
            <a:r>
              <a:rPr lang="en-US" sz="800" b="1" dirty="0">
                <a:solidFill>
                  <a:prstClr val="black"/>
                </a:solidFill>
                <a:latin typeface="Arial" charset="0"/>
              </a:rPr>
              <a:t>https://npc.collegeboard.org/student/app/tcumn                                           https://www.stthomas.edu/financialaid/undergraduate/resources/netpricecalculator/</a:t>
            </a:r>
          </a:p>
        </p:txBody>
      </p:sp>
      <p:sp>
        <p:nvSpPr>
          <p:cNvPr id="2" name="5-Point Star 1"/>
          <p:cNvSpPr/>
          <p:nvPr/>
        </p:nvSpPr>
        <p:spPr>
          <a:xfrm>
            <a:off x="168778" y="2757947"/>
            <a:ext cx="339213" cy="339213"/>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a:off x="168777" y="4798140"/>
            <a:ext cx="339213" cy="339213"/>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5-Point Star 7"/>
          <p:cNvSpPr/>
          <p:nvPr/>
        </p:nvSpPr>
        <p:spPr>
          <a:xfrm>
            <a:off x="253712" y="5552427"/>
            <a:ext cx="339213" cy="339213"/>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216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62116" y="672821"/>
            <a:ext cx="8584208" cy="715064"/>
          </a:xfrm>
          <a:prstGeom prst="rect">
            <a:avLst/>
          </a:prstGeom>
          <a:noFill/>
          <a:ln>
            <a:noFill/>
          </a:ln>
        </p:spPr>
        <p:txBody>
          <a:bodyPr lIns="91425" tIns="45700" rIns="91425" bIns="45700" anchor="b" anchorCtr="0">
            <a:noAutofit/>
          </a:bodyPr>
          <a:lstStyle/>
          <a:p>
            <a:pPr>
              <a:buSzPct val="25000"/>
            </a:pPr>
            <a:r>
              <a:rPr lang="en-US" sz="3600" dirty="0"/>
              <a:t>Average Tuition and </a:t>
            </a:r>
            <a:r>
              <a:rPr lang="en-US" sz="3600" dirty="0" smtClean="0"/>
              <a:t>Fees: 2018-2019</a:t>
            </a:r>
            <a:endParaRPr lang="en-US" sz="3600" dirty="0"/>
          </a:p>
        </p:txBody>
      </p:sp>
      <p:sp>
        <p:nvSpPr>
          <p:cNvPr id="10" name="TextBox 9"/>
          <p:cNvSpPr txBox="1"/>
          <p:nvPr/>
        </p:nvSpPr>
        <p:spPr>
          <a:xfrm>
            <a:off x="702424" y="6367047"/>
            <a:ext cx="7517344" cy="307777"/>
          </a:xfrm>
          <a:prstGeom prst="rect">
            <a:avLst/>
          </a:prstGeom>
          <a:noFill/>
        </p:spPr>
        <p:txBody>
          <a:bodyPr wrap="square" rtlCol="0">
            <a:spAutoFit/>
          </a:bodyPr>
          <a:lstStyle/>
          <a:p>
            <a:r>
              <a:rPr lang="en-US" sz="700" dirty="0"/>
              <a:t>SOURCE:  </a:t>
            </a:r>
            <a:r>
              <a:rPr lang="en-US" sz="700" dirty="0" smtClean="0"/>
              <a:t>MN Office of Higher Education, </a:t>
            </a:r>
            <a:r>
              <a:rPr lang="en-US" sz="700" i="1" dirty="0" smtClean="0"/>
              <a:t>Minnesota Tuition &amp; Fees 2017-2018</a:t>
            </a:r>
            <a:r>
              <a:rPr lang="en-US" sz="700" dirty="0" smtClean="0"/>
              <a:t>, </a:t>
            </a:r>
            <a:r>
              <a:rPr lang="en-US" sz="700" dirty="0" smtClean="0">
                <a:hlinkClick r:id="rId3"/>
              </a:rPr>
              <a:t>http</a:t>
            </a:r>
            <a:r>
              <a:rPr lang="en-US" sz="700" dirty="0">
                <a:hlinkClick r:id="rId3"/>
              </a:rPr>
              <a:t>://</a:t>
            </a:r>
            <a:r>
              <a:rPr lang="en-US" sz="700" dirty="0" smtClean="0">
                <a:hlinkClick r:id="rId3"/>
              </a:rPr>
              <a:t>www.ohe.state.mn.us/sPages/TuitionChart.cfm?SchState=MN&amp;pageID=651</a:t>
            </a:r>
            <a:r>
              <a:rPr lang="en-US" sz="700" dirty="0" smtClean="0"/>
              <a:t>, data retrieved 11.3.2017, calculations by author.</a:t>
            </a:r>
            <a:endParaRPr lang="en-US" sz="700" dirty="0"/>
          </a:p>
        </p:txBody>
      </p:sp>
      <p:graphicFrame>
        <p:nvGraphicFramePr>
          <p:cNvPr id="5" name="Chart 4"/>
          <p:cNvGraphicFramePr>
            <a:graphicFrameLocks/>
          </p:cNvGraphicFramePr>
          <p:nvPr>
            <p:extLst>
              <p:ext uri="{D42A27DB-BD31-4B8C-83A1-F6EECF244321}">
                <p14:modId xmlns:p14="http://schemas.microsoft.com/office/powerpoint/2010/main" val="3489671152"/>
              </p:ext>
            </p:extLst>
          </p:nvPr>
        </p:nvGraphicFramePr>
        <p:xfrm>
          <a:off x="642402" y="1700892"/>
          <a:ext cx="8965622" cy="43531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3124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parents’ assets impact eligibility for need-based grants?  </a:t>
            </a:r>
            <a:r>
              <a:rPr lang="en-US" dirty="0" smtClean="0">
                <a:solidFill>
                  <a:schemeClr val="accent2">
                    <a:lumMod val="75000"/>
                  </a:schemeClr>
                </a:solidFill>
              </a:rPr>
              <a:t>It Depends…</a:t>
            </a:r>
            <a:endParaRPr lang="en-US" dirty="0">
              <a:solidFill>
                <a:schemeClr val="accent2">
                  <a:lumMod val="75000"/>
                </a:schemeClr>
              </a:solidFill>
            </a:endParaRPr>
          </a:p>
        </p:txBody>
      </p:sp>
      <p:sp>
        <p:nvSpPr>
          <p:cNvPr id="5" name="TextBox 4"/>
          <p:cNvSpPr txBox="1"/>
          <p:nvPr/>
        </p:nvSpPr>
        <p:spPr>
          <a:xfrm>
            <a:off x="677334" y="2046569"/>
            <a:ext cx="7909089" cy="523220"/>
          </a:xfrm>
          <a:prstGeom prst="rect">
            <a:avLst/>
          </a:prstGeom>
          <a:noFill/>
        </p:spPr>
        <p:txBody>
          <a:bodyPr wrap="square" rtlCol="0">
            <a:spAutoFit/>
          </a:bodyPr>
          <a:lstStyle/>
          <a:p>
            <a:r>
              <a:rPr lang="en-US" sz="1400" u="sng" dirty="0" smtClean="0"/>
              <a:t>Net Price Calculator Simulation</a:t>
            </a:r>
            <a:r>
              <a:rPr lang="en-US" sz="1400" dirty="0" smtClean="0"/>
              <a:t>:  </a:t>
            </a:r>
            <a:r>
              <a:rPr lang="en-US" sz="1400" i="1" dirty="0" smtClean="0"/>
              <a:t>Family of 4, MN residents, 2 parents, 1 college freshman.</a:t>
            </a:r>
            <a:r>
              <a:rPr lang="en-US" sz="1400" i="1" dirty="0"/>
              <a:t> student, attending University of Minnesota Twin Cities for 2018-19 as new </a:t>
            </a:r>
            <a:r>
              <a:rPr lang="en-US" sz="1400" i="1" dirty="0" smtClean="0"/>
              <a:t>freshman.</a:t>
            </a:r>
            <a:endParaRPr lang="en-US" sz="1400" i="1" dirty="0"/>
          </a:p>
        </p:txBody>
      </p:sp>
      <p:sp>
        <p:nvSpPr>
          <p:cNvPr id="6" name="TextBox 5"/>
          <p:cNvSpPr txBox="1"/>
          <p:nvPr/>
        </p:nvSpPr>
        <p:spPr>
          <a:xfrm>
            <a:off x="677334" y="6513922"/>
            <a:ext cx="8344118" cy="276999"/>
          </a:xfrm>
          <a:prstGeom prst="rect">
            <a:avLst/>
          </a:prstGeom>
          <a:noFill/>
        </p:spPr>
        <p:txBody>
          <a:bodyPr wrap="square" rtlCol="0">
            <a:spAutoFit/>
          </a:bodyPr>
          <a:lstStyle/>
          <a:p>
            <a:r>
              <a:rPr lang="en-US" sz="1200" dirty="0"/>
              <a:t>SOURCE:  </a:t>
            </a:r>
            <a:r>
              <a:rPr lang="en-US" sz="1200" dirty="0">
                <a:hlinkClick r:id="rId2"/>
              </a:rPr>
              <a:t>https://</a:t>
            </a:r>
            <a:r>
              <a:rPr lang="en-US" sz="1200" dirty="0" smtClean="0">
                <a:hlinkClick r:id="rId2"/>
              </a:rPr>
              <a:t>npc.collegeboard.org/student/app/tcumn</a:t>
            </a:r>
            <a:r>
              <a:rPr lang="en-US" sz="1200" dirty="0" smtClean="0"/>
              <a:t>, data retrieved October 24, 2017</a:t>
            </a:r>
            <a:endParaRPr lang="en-US" sz="1200" dirty="0"/>
          </a:p>
        </p:txBody>
      </p:sp>
      <p:graphicFrame>
        <p:nvGraphicFramePr>
          <p:cNvPr id="7" name="Content Placeholder 3"/>
          <p:cNvGraphicFramePr>
            <a:graphicFrameLocks/>
          </p:cNvGraphicFramePr>
          <p:nvPr>
            <p:extLst>
              <p:ext uri="{D42A27DB-BD31-4B8C-83A1-F6EECF244321}">
                <p14:modId xmlns:p14="http://schemas.microsoft.com/office/powerpoint/2010/main" val="2441526832"/>
              </p:ext>
            </p:extLst>
          </p:nvPr>
        </p:nvGraphicFramePr>
        <p:xfrm>
          <a:off x="677334" y="2829675"/>
          <a:ext cx="9107334" cy="2301240"/>
        </p:xfrm>
        <a:graphic>
          <a:graphicData uri="http://schemas.openxmlformats.org/drawingml/2006/table">
            <a:tbl>
              <a:tblPr firstRow="1" bandRow="1">
                <a:tableStyleId>{5C22544A-7EE6-4342-B048-85BDC9FD1C3A}</a:tableStyleId>
              </a:tblPr>
              <a:tblGrid>
                <a:gridCol w="1517889">
                  <a:extLst>
                    <a:ext uri="{9D8B030D-6E8A-4147-A177-3AD203B41FA5}">
                      <a16:colId xmlns:a16="http://schemas.microsoft.com/office/drawing/2014/main" val="1893441226"/>
                    </a:ext>
                  </a:extLst>
                </a:gridCol>
                <a:gridCol w="1517889">
                  <a:extLst>
                    <a:ext uri="{9D8B030D-6E8A-4147-A177-3AD203B41FA5}">
                      <a16:colId xmlns:a16="http://schemas.microsoft.com/office/drawing/2014/main" val="2463091506"/>
                    </a:ext>
                  </a:extLst>
                </a:gridCol>
                <a:gridCol w="1603252">
                  <a:extLst>
                    <a:ext uri="{9D8B030D-6E8A-4147-A177-3AD203B41FA5}">
                      <a16:colId xmlns:a16="http://schemas.microsoft.com/office/drawing/2014/main" val="4284326220"/>
                    </a:ext>
                  </a:extLst>
                </a:gridCol>
                <a:gridCol w="1432526">
                  <a:extLst>
                    <a:ext uri="{9D8B030D-6E8A-4147-A177-3AD203B41FA5}">
                      <a16:colId xmlns:a16="http://schemas.microsoft.com/office/drawing/2014/main" val="782092110"/>
                    </a:ext>
                  </a:extLst>
                </a:gridCol>
                <a:gridCol w="1517889">
                  <a:extLst>
                    <a:ext uri="{9D8B030D-6E8A-4147-A177-3AD203B41FA5}">
                      <a16:colId xmlns:a16="http://schemas.microsoft.com/office/drawing/2014/main" val="577551811"/>
                    </a:ext>
                  </a:extLst>
                </a:gridCol>
                <a:gridCol w="1517889">
                  <a:extLst>
                    <a:ext uri="{9D8B030D-6E8A-4147-A177-3AD203B41FA5}">
                      <a16:colId xmlns:a16="http://schemas.microsoft.com/office/drawing/2014/main" val="1592733205"/>
                    </a:ext>
                  </a:extLst>
                </a:gridCol>
              </a:tblGrid>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Parents’ Adjusted Gross Income</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Parents’ Cash,</a:t>
                      </a:r>
                      <a:r>
                        <a:rPr lang="en-US" baseline="0" dirty="0" smtClean="0"/>
                        <a:t> Savings &amp; Checking</a:t>
                      </a:r>
                      <a:endParaRPr lang="en-US" dirty="0" smtClean="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FAFSA Expected Family Contribution</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Estimated</a:t>
                      </a:r>
                      <a:r>
                        <a:rPr lang="en-US" baseline="0" dirty="0" smtClean="0"/>
                        <a:t> Cost of Attendance</a:t>
                      </a:r>
                      <a:endParaRPr lang="en-US" dirty="0" smtClean="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Simulated Total</a:t>
                      </a:r>
                      <a:r>
                        <a:rPr lang="en-US" baseline="0" dirty="0" smtClean="0"/>
                        <a:t> Gift Aid</a:t>
                      </a:r>
                      <a:endParaRPr lang="en-US" dirty="0" smtClean="0"/>
                    </a:p>
                  </a:txBody>
                  <a:tcPr/>
                </a:tc>
                <a:tc>
                  <a:txBody>
                    <a:bodyPr/>
                    <a:lstStyle/>
                    <a:p>
                      <a:pPr algn="r"/>
                      <a:r>
                        <a:rPr lang="en-US" dirty="0" smtClean="0"/>
                        <a:t>Simulated Net Price</a:t>
                      </a:r>
                      <a:endParaRPr lang="en-US" dirty="0"/>
                    </a:p>
                  </a:txBody>
                  <a:tcPr/>
                </a:tc>
                <a:extLst>
                  <a:ext uri="{0D108BD9-81ED-4DB2-BD59-A6C34878D82A}">
                    <a16:rowId xmlns:a16="http://schemas.microsoft.com/office/drawing/2014/main" val="2501145444"/>
                  </a:ext>
                </a:extLst>
              </a:tr>
              <a:tr h="370840">
                <a:tc>
                  <a:txBody>
                    <a:bodyPr/>
                    <a:lstStyle/>
                    <a:p>
                      <a:pPr algn="r"/>
                      <a:r>
                        <a:rPr lang="en-US" dirty="0" smtClean="0"/>
                        <a:t>$50,000</a:t>
                      </a:r>
                      <a:endParaRPr lang="en-US" dirty="0"/>
                    </a:p>
                  </a:txBody>
                  <a:tcPr/>
                </a:tc>
                <a:tc>
                  <a:txBody>
                    <a:bodyPr/>
                    <a:lstStyle/>
                    <a:p>
                      <a:pPr algn="r"/>
                      <a:r>
                        <a:rPr lang="en-US" dirty="0" smtClean="0"/>
                        <a:t>$0</a:t>
                      </a:r>
                      <a:endParaRPr lang="en-US" dirty="0"/>
                    </a:p>
                  </a:txBody>
                  <a:tcPr/>
                </a:tc>
                <a:tc>
                  <a:txBody>
                    <a:bodyPr/>
                    <a:lstStyle/>
                    <a:p>
                      <a:pPr algn="r"/>
                      <a:r>
                        <a:rPr lang="en-US" dirty="0" smtClean="0"/>
                        <a:t>$2,531</a:t>
                      </a:r>
                      <a:endParaRPr lang="en-US" dirty="0"/>
                    </a:p>
                  </a:txBody>
                  <a:tcPr/>
                </a:tc>
                <a:tc>
                  <a:txBody>
                    <a:bodyPr/>
                    <a:lstStyle/>
                    <a:p>
                      <a:pPr algn="r"/>
                      <a:r>
                        <a:rPr lang="en-US" dirty="0" smtClean="0"/>
                        <a:t>$27,152</a:t>
                      </a:r>
                      <a:endParaRPr lang="en-US" dirty="0"/>
                    </a:p>
                  </a:txBody>
                  <a:tcPr/>
                </a:tc>
                <a:tc>
                  <a:txBody>
                    <a:bodyPr/>
                    <a:lstStyle/>
                    <a:p>
                      <a:pPr algn="r"/>
                      <a:r>
                        <a:rPr lang="en-US" dirty="0" smtClean="0"/>
                        <a:t>$12,820</a:t>
                      </a:r>
                      <a:endParaRPr lang="en-US" dirty="0"/>
                    </a:p>
                  </a:txBody>
                  <a:tcPr/>
                </a:tc>
                <a:tc>
                  <a:txBody>
                    <a:bodyPr/>
                    <a:lstStyle/>
                    <a:p>
                      <a:pPr algn="r"/>
                      <a:r>
                        <a:rPr lang="en-US" dirty="0" smtClean="0"/>
                        <a:t>$14,332</a:t>
                      </a:r>
                      <a:endParaRPr lang="en-US" dirty="0"/>
                    </a:p>
                  </a:txBody>
                  <a:tcPr/>
                </a:tc>
                <a:extLst>
                  <a:ext uri="{0D108BD9-81ED-4DB2-BD59-A6C34878D82A}">
                    <a16:rowId xmlns:a16="http://schemas.microsoft.com/office/drawing/2014/main" val="3285249801"/>
                  </a:ext>
                </a:extLst>
              </a:tr>
              <a:tr h="370840">
                <a:tc>
                  <a:txBody>
                    <a:bodyPr/>
                    <a:lstStyle/>
                    <a:p>
                      <a:pPr algn="r"/>
                      <a:r>
                        <a:rPr lang="en-US" dirty="0" smtClean="0"/>
                        <a:t>$50,000</a:t>
                      </a:r>
                      <a:endParaRPr lang="en-US" dirty="0"/>
                    </a:p>
                  </a:txBody>
                  <a:tcPr/>
                </a:tc>
                <a:tc>
                  <a:txBody>
                    <a:bodyPr/>
                    <a:lstStyle/>
                    <a:p>
                      <a:pPr algn="r"/>
                      <a:r>
                        <a:rPr lang="en-US" dirty="0" smtClean="0"/>
                        <a:t>$50,000</a:t>
                      </a:r>
                      <a:endParaRPr lang="en-US" dirty="0"/>
                    </a:p>
                  </a:txBody>
                  <a:tcPr/>
                </a:tc>
                <a:tc>
                  <a:txBody>
                    <a:bodyPr/>
                    <a:lstStyle/>
                    <a:p>
                      <a:pPr algn="r"/>
                      <a:r>
                        <a:rPr lang="en-US" dirty="0" smtClean="0"/>
                        <a:t>$3,289</a:t>
                      </a:r>
                      <a:endParaRPr lang="en-US" dirty="0"/>
                    </a:p>
                  </a:txBody>
                  <a:tcPr/>
                </a:tc>
                <a:tc>
                  <a:txBody>
                    <a:bodyPr/>
                    <a:lstStyle/>
                    <a:p>
                      <a:pPr algn="r"/>
                      <a:r>
                        <a:rPr lang="en-US" dirty="0" smtClean="0"/>
                        <a:t>$27,152</a:t>
                      </a:r>
                      <a:endParaRPr lang="en-US" dirty="0"/>
                    </a:p>
                  </a:txBody>
                  <a:tcPr/>
                </a:tc>
                <a:tc>
                  <a:txBody>
                    <a:bodyPr/>
                    <a:lstStyle/>
                    <a:p>
                      <a:pPr algn="r"/>
                      <a:r>
                        <a:rPr lang="en-US" dirty="0" smtClean="0"/>
                        <a:t>$11,920</a:t>
                      </a:r>
                      <a:endParaRPr lang="en-US" dirty="0"/>
                    </a:p>
                  </a:txBody>
                  <a:tcPr/>
                </a:tc>
                <a:tc>
                  <a:txBody>
                    <a:bodyPr/>
                    <a:lstStyle/>
                    <a:p>
                      <a:pPr algn="r"/>
                      <a:r>
                        <a:rPr lang="en-US" dirty="0" smtClean="0"/>
                        <a:t>$15,232</a:t>
                      </a:r>
                      <a:endParaRPr lang="en-US" dirty="0"/>
                    </a:p>
                  </a:txBody>
                  <a:tcPr/>
                </a:tc>
                <a:extLst>
                  <a:ext uri="{0D108BD9-81ED-4DB2-BD59-A6C34878D82A}">
                    <a16:rowId xmlns:a16="http://schemas.microsoft.com/office/drawing/2014/main" val="66958999"/>
                  </a:ext>
                </a:extLst>
              </a:tr>
              <a:tr h="370840">
                <a:tc>
                  <a:txBody>
                    <a:bodyPr/>
                    <a:lstStyle/>
                    <a:p>
                      <a:pPr algn="r"/>
                      <a:r>
                        <a:rPr lang="en-US" dirty="0" smtClean="0">
                          <a:solidFill>
                            <a:schemeClr val="bg1"/>
                          </a:solidFill>
                        </a:rPr>
                        <a:t>Change</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+$50,000</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+758</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$0</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-$900</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+$900</a:t>
                      </a:r>
                      <a:endParaRPr lang="en-US" dirty="0">
                        <a:solidFill>
                          <a:schemeClr val="bg1"/>
                        </a:solidFill>
                      </a:endParaRPr>
                    </a:p>
                  </a:txBody>
                  <a:tcPr>
                    <a:solidFill>
                      <a:schemeClr val="accent2">
                        <a:lumMod val="75000"/>
                      </a:schemeClr>
                    </a:solidFill>
                  </a:tcPr>
                </a:tc>
                <a:extLst>
                  <a:ext uri="{0D108BD9-81ED-4DB2-BD59-A6C34878D82A}">
                    <a16:rowId xmlns:a16="http://schemas.microsoft.com/office/drawing/2014/main" val="893186716"/>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4063245739"/>
              </p:ext>
            </p:extLst>
          </p:nvPr>
        </p:nvGraphicFramePr>
        <p:xfrm>
          <a:off x="677334" y="2829675"/>
          <a:ext cx="9107334" cy="3413760"/>
        </p:xfrm>
        <a:graphic>
          <a:graphicData uri="http://schemas.openxmlformats.org/drawingml/2006/table">
            <a:tbl>
              <a:tblPr firstRow="1" bandRow="1">
                <a:tableStyleId>{5C22544A-7EE6-4342-B048-85BDC9FD1C3A}</a:tableStyleId>
              </a:tblPr>
              <a:tblGrid>
                <a:gridCol w="1517889">
                  <a:extLst>
                    <a:ext uri="{9D8B030D-6E8A-4147-A177-3AD203B41FA5}">
                      <a16:colId xmlns:a16="http://schemas.microsoft.com/office/drawing/2014/main" val="1893441226"/>
                    </a:ext>
                  </a:extLst>
                </a:gridCol>
                <a:gridCol w="1517889">
                  <a:extLst>
                    <a:ext uri="{9D8B030D-6E8A-4147-A177-3AD203B41FA5}">
                      <a16:colId xmlns:a16="http://schemas.microsoft.com/office/drawing/2014/main" val="2463091506"/>
                    </a:ext>
                  </a:extLst>
                </a:gridCol>
                <a:gridCol w="1603252">
                  <a:extLst>
                    <a:ext uri="{9D8B030D-6E8A-4147-A177-3AD203B41FA5}">
                      <a16:colId xmlns:a16="http://schemas.microsoft.com/office/drawing/2014/main" val="4284326220"/>
                    </a:ext>
                  </a:extLst>
                </a:gridCol>
                <a:gridCol w="1432526">
                  <a:extLst>
                    <a:ext uri="{9D8B030D-6E8A-4147-A177-3AD203B41FA5}">
                      <a16:colId xmlns:a16="http://schemas.microsoft.com/office/drawing/2014/main" val="782092110"/>
                    </a:ext>
                  </a:extLst>
                </a:gridCol>
                <a:gridCol w="1517889">
                  <a:extLst>
                    <a:ext uri="{9D8B030D-6E8A-4147-A177-3AD203B41FA5}">
                      <a16:colId xmlns:a16="http://schemas.microsoft.com/office/drawing/2014/main" val="577551811"/>
                    </a:ext>
                  </a:extLst>
                </a:gridCol>
                <a:gridCol w="1517889">
                  <a:extLst>
                    <a:ext uri="{9D8B030D-6E8A-4147-A177-3AD203B41FA5}">
                      <a16:colId xmlns:a16="http://schemas.microsoft.com/office/drawing/2014/main" val="1592733205"/>
                    </a:ext>
                  </a:extLst>
                </a:gridCol>
              </a:tblGrid>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Parents’ Adjusted Gross Income</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Parents’ Cash,</a:t>
                      </a:r>
                      <a:r>
                        <a:rPr lang="en-US" baseline="0" dirty="0" smtClean="0"/>
                        <a:t> Savings &amp; Checking</a:t>
                      </a:r>
                      <a:endParaRPr lang="en-US" dirty="0" smtClean="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FAFSA Expected Family Contribution</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Estimated</a:t>
                      </a:r>
                      <a:r>
                        <a:rPr lang="en-US" baseline="0" dirty="0" smtClean="0"/>
                        <a:t> Cost of Attendance</a:t>
                      </a:r>
                      <a:endParaRPr lang="en-US" dirty="0" smtClean="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Simulated Total</a:t>
                      </a:r>
                      <a:r>
                        <a:rPr lang="en-US" baseline="0" dirty="0" smtClean="0"/>
                        <a:t> Gift Aid</a:t>
                      </a:r>
                      <a:endParaRPr lang="en-US" dirty="0" smtClean="0"/>
                    </a:p>
                  </a:txBody>
                  <a:tcPr/>
                </a:tc>
                <a:tc>
                  <a:txBody>
                    <a:bodyPr/>
                    <a:lstStyle/>
                    <a:p>
                      <a:pPr algn="r"/>
                      <a:r>
                        <a:rPr lang="en-US" dirty="0" smtClean="0"/>
                        <a:t>Simulated Net Price</a:t>
                      </a:r>
                      <a:endParaRPr lang="en-US" dirty="0"/>
                    </a:p>
                  </a:txBody>
                  <a:tcPr/>
                </a:tc>
                <a:extLst>
                  <a:ext uri="{0D108BD9-81ED-4DB2-BD59-A6C34878D82A}">
                    <a16:rowId xmlns:a16="http://schemas.microsoft.com/office/drawing/2014/main" val="2501145444"/>
                  </a:ext>
                </a:extLst>
              </a:tr>
              <a:tr h="370840">
                <a:tc>
                  <a:txBody>
                    <a:bodyPr/>
                    <a:lstStyle/>
                    <a:p>
                      <a:pPr algn="r"/>
                      <a:r>
                        <a:rPr lang="en-US" dirty="0" smtClean="0"/>
                        <a:t>$50,000</a:t>
                      </a:r>
                      <a:endParaRPr lang="en-US" dirty="0"/>
                    </a:p>
                  </a:txBody>
                  <a:tcPr/>
                </a:tc>
                <a:tc>
                  <a:txBody>
                    <a:bodyPr/>
                    <a:lstStyle/>
                    <a:p>
                      <a:pPr algn="r"/>
                      <a:r>
                        <a:rPr lang="en-US" dirty="0" smtClean="0"/>
                        <a:t>$0</a:t>
                      </a:r>
                      <a:endParaRPr lang="en-US" dirty="0"/>
                    </a:p>
                  </a:txBody>
                  <a:tcPr/>
                </a:tc>
                <a:tc>
                  <a:txBody>
                    <a:bodyPr/>
                    <a:lstStyle/>
                    <a:p>
                      <a:pPr algn="r"/>
                      <a:r>
                        <a:rPr lang="en-US" dirty="0" smtClean="0"/>
                        <a:t>$2,531</a:t>
                      </a:r>
                      <a:endParaRPr lang="en-US" dirty="0"/>
                    </a:p>
                  </a:txBody>
                  <a:tcPr/>
                </a:tc>
                <a:tc>
                  <a:txBody>
                    <a:bodyPr/>
                    <a:lstStyle/>
                    <a:p>
                      <a:pPr algn="r"/>
                      <a:r>
                        <a:rPr lang="en-US" dirty="0" smtClean="0"/>
                        <a:t>$27,152</a:t>
                      </a:r>
                      <a:endParaRPr lang="en-US" dirty="0"/>
                    </a:p>
                  </a:txBody>
                  <a:tcPr/>
                </a:tc>
                <a:tc>
                  <a:txBody>
                    <a:bodyPr/>
                    <a:lstStyle/>
                    <a:p>
                      <a:pPr algn="r"/>
                      <a:r>
                        <a:rPr lang="en-US" dirty="0" smtClean="0"/>
                        <a:t>$12,820</a:t>
                      </a:r>
                      <a:endParaRPr lang="en-US" dirty="0"/>
                    </a:p>
                  </a:txBody>
                  <a:tcPr/>
                </a:tc>
                <a:tc>
                  <a:txBody>
                    <a:bodyPr/>
                    <a:lstStyle/>
                    <a:p>
                      <a:pPr algn="r"/>
                      <a:r>
                        <a:rPr lang="en-US" dirty="0" smtClean="0"/>
                        <a:t>$14,332</a:t>
                      </a:r>
                      <a:endParaRPr lang="en-US" dirty="0"/>
                    </a:p>
                  </a:txBody>
                  <a:tcPr/>
                </a:tc>
                <a:extLst>
                  <a:ext uri="{0D108BD9-81ED-4DB2-BD59-A6C34878D82A}">
                    <a16:rowId xmlns:a16="http://schemas.microsoft.com/office/drawing/2014/main" val="3285249801"/>
                  </a:ext>
                </a:extLst>
              </a:tr>
              <a:tr h="370840">
                <a:tc>
                  <a:txBody>
                    <a:bodyPr/>
                    <a:lstStyle/>
                    <a:p>
                      <a:pPr algn="r"/>
                      <a:r>
                        <a:rPr lang="en-US" dirty="0" smtClean="0"/>
                        <a:t>$50,000</a:t>
                      </a:r>
                      <a:endParaRPr lang="en-US" dirty="0"/>
                    </a:p>
                  </a:txBody>
                  <a:tcPr/>
                </a:tc>
                <a:tc>
                  <a:txBody>
                    <a:bodyPr/>
                    <a:lstStyle/>
                    <a:p>
                      <a:pPr algn="r"/>
                      <a:r>
                        <a:rPr lang="en-US" dirty="0" smtClean="0"/>
                        <a:t>$50,000</a:t>
                      </a:r>
                      <a:endParaRPr lang="en-US" dirty="0"/>
                    </a:p>
                  </a:txBody>
                  <a:tcPr/>
                </a:tc>
                <a:tc>
                  <a:txBody>
                    <a:bodyPr/>
                    <a:lstStyle/>
                    <a:p>
                      <a:pPr algn="r"/>
                      <a:r>
                        <a:rPr lang="en-US" dirty="0" smtClean="0"/>
                        <a:t>$3,289</a:t>
                      </a:r>
                      <a:endParaRPr lang="en-US" dirty="0"/>
                    </a:p>
                  </a:txBody>
                  <a:tcPr/>
                </a:tc>
                <a:tc>
                  <a:txBody>
                    <a:bodyPr/>
                    <a:lstStyle/>
                    <a:p>
                      <a:pPr algn="r"/>
                      <a:r>
                        <a:rPr lang="en-US" dirty="0" smtClean="0"/>
                        <a:t>$27,152</a:t>
                      </a:r>
                      <a:endParaRPr lang="en-US" dirty="0"/>
                    </a:p>
                  </a:txBody>
                  <a:tcPr/>
                </a:tc>
                <a:tc>
                  <a:txBody>
                    <a:bodyPr/>
                    <a:lstStyle/>
                    <a:p>
                      <a:pPr algn="r"/>
                      <a:r>
                        <a:rPr lang="en-US" dirty="0" smtClean="0"/>
                        <a:t>$11,920</a:t>
                      </a:r>
                      <a:endParaRPr lang="en-US" dirty="0"/>
                    </a:p>
                  </a:txBody>
                  <a:tcPr/>
                </a:tc>
                <a:tc>
                  <a:txBody>
                    <a:bodyPr/>
                    <a:lstStyle/>
                    <a:p>
                      <a:pPr algn="r"/>
                      <a:r>
                        <a:rPr lang="en-US" dirty="0" smtClean="0"/>
                        <a:t>$15,232</a:t>
                      </a:r>
                      <a:endParaRPr lang="en-US" dirty="0"/>
                    </a:p>
                  </a:txBody>
                  <a:tcPr/>
                </a:tc>
                <a:extLst>
                  <a:ext uri="{0D108BD9-81ED-4DB2-BD59-A6C34878D82A}">
                    <a16:rowId xmlns:a16="http://schemas.microsoft.com/office/drawing/2014/main" val="66958999"/>
                  </a:ext>
                </a:extLst>
              </a:tr>
              <a:tr h="370840">
                <a:tc>
                  <a:txBody>
                    <a:bodyPr/>
                    <a:lstStyle/>
                    <a:p>
                      <a:pPr algn="r"/>
                      <a:r>
                        <a:rPr lang="en-US" dirty="0" smtClean="0">
                          <a:solidFill>
                            <a:schemeClr val="bg1"/>
                          </a:solidFill>
                        </a:rPr>
                        <a:t>Change</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+$50,000</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+758</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$0</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-$900</a:t>
                      </a:r>
                      <a:endParaRPr lang="en-US" dirty="0">
                        <a:solidFill>
                          <a:schemeClr val="bg1"/>
                        </a:solidFill>
                      </a:endParaRPr>
                    </a:p>
                  </a:txBody>
                  <a:tcPr>
                    <a:solidFill>
                      <a:schemeClr val="accent2">
                        <a:lumMod val="75000"/>
                      </a:schemeClr>
                    </a:solidFill>
                  </a:tcPr>
                </a:tc>
                <a:tc>
                  <a:txBody>
                    <a:bodyPr/>
                    <a:lstStyle/>
                    <a:p>
                      <a:pPr algn="r"/>
                      <a:r>
                        <a:rPr lang="en-US" dirty="0" smtClean="0">
                          <a:solidFill>
                            <a:schemeClr val="bg1"/>
                          </a:solidFill>
                        </a:rPr>
                        <a:t>+$900</a:t>
                      </a:r>
                      <a:endParaRPr lang="en-US" dirty="0">
                        <a:solidFill>
                          <a:schemeClr val="bg1"/>
                        </a:solidFill>
                      </a:endParaRPr>
                    </a:p>
                  </a:txBody>
                  <a:tcPr>
                    <a:solidFill>
                      <a:schemeClr val="accent2">
                        <a:lumMod val="75000"/>
                      </a:schemeClr>
                    </a:solidFill>
                  </a:tcPr>
                </a:tc>
                <a:extLst>
                  <a:ext uri="{0D108BD9-81ED-4DB2-BD59-A6C34878D82A}">
                    <a16:rowId xmlns:a16="http://schemas.microsoft.com/office/drawing/2014/main" val="893186716"/>
                  </a:ext>
                </a:extLst>
              </a:tr>
              <a:tr h="370840">
                <a:tc>
                  <a:txBody>
                    <a:bodyPr/>
                    <a:lstStyle/>
                    <a:p>
                      <a:pPr algn="r"/>
                      <a:r>
                        <a:rPr lang="en-US" dirty="0" smtClean="0"/>
                        <a:t>$100,000</a:t>
                      </a:r>
                      <a:endParaRPr lang="en-US" dirty="0"/>
                    </a:p>
                  </a:txBody>
                  <a:tcPr/>
                </a:tc>
                <a:tc>
                  <a:txBody>
                    <a:bodyPr/>
                    <a:lstStyle/>
                    <a:p>
                      <a:pPr algn="r"/>
                      <a:r>
                        <a:rPr lang="en-US" dirty="0" smtClean="0"/>
                        <a:t>$0</a:t>
                      </a:r>
                      <a:endParaRPr lang="en-US" dirty="0"/>
                    </a:p>
                  </a:txBody>
                  <a:tcPr/>
                </a:tc>
                <a:tc>
                  <a:txBody>
                    <a:bodyPr/>
                    <a:lstStyle/>
                    <a:p>
                      <a:pPr algn="r"/>
                      <a:r>
                        <a:rPr lang="en-US" dirty="0" smtClean="0"/>
                        <a:t>$16,987</a:t>
                      </a:r>
                      <a:endParaRPr lang="en-US" dirty="0"/>
                    </a:p>
                  </a:txBody>
                  <a:tcPr/>
                </a:tc>
                <a:tc>
                  <a:txBody>
                    <a:bodyPr/>
                    <a:lstStyle/>
                    <a:p>
                      <a:pPr algn="r"/>
                      <a:r>
                        <a:rPr lang="en-US" dirty="0" smtClean="0"/>
                        <a:t>$27,152</a:t>
                      </a:r>
                      <a:endParaRPr lang="en-US" dirty="0"/>
                    </a:p>
                  </a:txBody>
                  <a:tcPr/>
                </a:tc>
                <a:tc>
                  <a:txBody>
                    <a:bodyPr/>
                    <a:lstStyle/>
                    <a:p>
                      <a:pPr algn="r"/>
                      <a:r>
                        <a:rPr lang="en-US" dirty="0" smtClean="0"/>
                        <a:t>$0</a:t>
                      </a:r>
                      <a:endParaRPr lang="en-US" dirty="0"/>
                    </a:p>
                  </a:txBody>
                  <a:tcPr/>
                </a:tc>
                <a:tc>
                  <a:txBody>
                    <a:bodyPr/>
                    <a:lstStyle/>
                    <a:p>
                      <a:pPr algn="r"/>
                      <a:r>
                        <a:rPr lang="en-US" dirty="0" smtClean="0"/>
                        <a:t>$27,152</a:t>
                      </a:r>
                      <a:endParaRPr lang="en-US" dirty="0"/>
                    </a:p>
                  </a:txBody>
                  <a:tcPr/>
                </a:tc>
                <a:extLst>
                  <a:ext uri="{0D108BD9-81ED-4DB2-BD59-A6C34878D82A}">
                    <a16:rowId xmlns:a16="http://schemas.microsoft.com/office/drawing/2014/main" val="171315716"/>
                  </a:ext>
                </a:extLst>
              </a:tr>
              <a:tr h="370840">
                <a:tc>
                  <a:txBody>
                    <a:bodyPr/>
                    <a:lstStyle/>
                    <a:p>
                      <a:pPr algn="r"/>
                      <a:r>
                        <a:rPr lang="en-US" dirty="0" smtClean="0"/>
                        <a:t>$100,000</a:t>
                      </a:r>
                      <a:endParaRPr lang="en-US" dirty="0"/>
                    </a:p>
                  </a:txBody>
                  <a:tcPr/>
                </a:tc>
                <a:tc>
                  <a:txBody>
                    <a:bodyPr/>
                    <a:lstStyle/>
                    <a:p>
                      <a:pPr algn="r"/>
                      <a:r>
                        <a:rPr lang="en-US" dirty="0" smtClean="0"/>
                        <a:t>$50,000</a:t>
                      </a:r>
                      <a:endParaRPr lang="en-US" dirty="0"/>
                    </a:p>
                  </a:txBody>
                  <a:tcPr/>
                </a:tc>
                <a:tc>
                  <a:txBody>
                    <a:bodyPr/>
                    <a:lstStyle/>
                    <a:p>
                      <a:pPr algn="r"/>
                      <a:r>
                        <a:rPr lang="en-US" dirty="0" smtClean="0"/>
                        <a:t>$18,605</a:t>
                      </a:r>
                      <a:endParaRPr lang="en-US" dirty="0"/>
                    </a:p>
                  </a:txBody>
                  <a:tcPr/>
                </a:tc>
                <a:tc>
                  <a:txBody>
                    <a:bodyPr/>
                    <a:lstStyle/>
                    <a:p>
                      <a:pPr algn="r"/>
                      <a:r>
                        <a:rPr lang="en-US" dirty="0" smtClean="0"/>
                        <a:t>$27,152</a:t>
                      </a:r>
                      <a:endParaRPr lang="en-US" dirty="0"/>
                    </a:p>
                  </a:txBody>
                  <a:tcPr/>
                </a:tc>
                <a:tc>
                  <a:txBody>
                    <a:bodyPr/>
                    <a:lstStyle/>
                    <a:p>
                      <a:pPr algn="r"/>
                      <a:r>
                        <a:rPr lang="en-US" dirty="0" smtClean="0"/>
                        <a:t>$0</a:t>
                      </a:r>
                      <a:endParaRPr lang="en-US" dirty="0"/>
                    </a:p>
                  </a:txBody>
                  <a:tcPr/>
                </a:tc>
                <a:tc>
                  <a:txBody>
                    <a:bodyPr/>
                    <a:lstStyle/>
                    <a:p>
                      <a:pPr algn="r"/>
                      <a:r>
                        <a:rPr lang="en-US" dirty="0" smtClean="0"/>
                        <a:t>$27,152</a:t>
                      </a:r>
                      <a:endParaRPr lang="en-US" dirty="0"/>
                    </a:p>
                  </a:txBody>
                  <a:tcPr/>
                </a:tc>
                <a:extLst>
                  <a:ext uri="{0D108BD9-81ED-4DB2-BD59-A6C34878D82A}">
                    <a16:rowId xmlns:a16="http://schemas.microsoft.com/office/drawing/2014/main" val="1844826859"/>
                  </a:ext>
                </a:extLst>
              </a:tr>
              <a:tr h="370840">
                <a:tc>
                  <a:txBody>
                    <a:bodyPr/>
                    <a:lstStyle/>
                    <a:p>
                      <a:pPr algn="r"/>
                      <a:r>
                        <a:rPr lang="en-US" dirty="0" smtClean="0">
                          <a:solidFill>
                            <a:schemeClr val="bg1"/>
                          </a:solidFill>
                        </a:rPr>
                        <a:t>Change</a:t>
                      </a:r>
                      <a:endParaRPr lang="en-US" dirty="0">
                        <a:solidFill>
                          <a:schemeClr val="bg1"/>
                        </a:solidFill>
                      </a:endParaRPr>
                    </a:p>
                  </a:txBody>
                  <a:tcPr>
                    <a:solidFill>
                      <a:schemeClr val="accent4"/>
                    </a:solidFill>
                  </a:tcPr>
                </a:tc>
                <a:tc>
                  <a:txBody>
                    <a:bodyPr/>
                    <a:lstStyle/>
                    <a:p>
                      <a:pPr algn="r"/>
                      <a:r>
                        <a:rPr lang="en-US" dirty="0" smtClean="0">
                          <a:solidFill>
                            <a:schemeClr val="bg1"/>
                          </a:solidFill>
                        </a:rPr>
                        <a:t>+$50,000</a:t>
                      </a:r>
                      <a:endParaRPr lang="en-US" dirty="0">
                        <a:solidFill>
                          <a:schemeClr val="bg1"/>
                        </a:solidFill>
                      </a:endParaRPr>
                    </a:p>
                  </a:txBody>
                  <a:tcPr>
                    <a:solidFill>
                      <a:schemeClr val="accent4"/>
                    </a:solidFill>
                  </a:tcPr>
                </a:tc>
                <a:tc>
                  <a:txBody>
                    <a:bodyPr/>
                    <a:lstStyle/>
                    <a:p>
                      <a:pPr algn="r"/>
                      <a:r>
                        <a:rPr lang="en-US" dirty="0" smtClean="0">
                          <a:solidFill>
                            <a:schemeClr val="bg1"/>
                          </a:solidFill>
                        </a:rPr>
                        <a:t>+1,618</a:t>
                      </a:r>
                      <a:endParaRPr lang="en-US" dirty="0">
                        <a:solidFill>
                          <a:schemeClr val="bg1"/>
                        </a:solidFill>
                      </a:endParaRPr>
                    </a:p>
                  </a:txBody>
                  <a:tcPr>
                    <a:solidFill>
                      <a:schemeClr val="accent4"/>
                    </a:solidFill>
                  </a:tcPr>
                </a:tc>
                <a:tc>
                  <a:txBody>
                    <a:bodyPr/>
                    <a:lstStyle/>
                    <a:p>
                      <a:pPr algn="r"/>
                      <a:r>
                        <a:rPr lang="en-US" dirty="0" smtClean="0">
                          <a:solidFill>
                            <a:schemeClr val="bg1"/>
                          </a:solidFill>
                        </a:rPr>
                        <a:t>$0</a:t>
                      </a:r>
                      <a:endParaRPr lang="en-US" dirty="0">
                        <a:solidFill>
                          <a:schemeClr val="bg1"/>
                        </a:solidFill>
                      </a:endParaRPr>
                    </a:p>
                  </a:txBody>
                  <a:tcPr>
                    <a:solidFill>
                      <a:schemeClr val="accent4"/>
                    </a:solidFill>
                  </a:tcPr>
                </a:tc>
                <a:tc>
                  <a:txBody>
                    <a:bodyPr/>
                    <a:lstStyle/>
                    <a:p>
                      <a:pPr algn="r"/>
                      <a:r>
                        <a:rPr lang="en-US" dirty="0" smtClean="0">
                          <a:solidFill>
                            <a:schemeClr val="bg1"/>
                          </a:solidFill>
                        </a:rPr>
                        <a:t>$0</a:t>
                      </a:r>
                      <a:endParaRPr lang="en-US" dirty="0">
                        <a:solidFill>
                          <a:schemeClr val="bg1"/>
                        </a:solidFill>
                      </a:endParaRPr>
                    </a:p>
                  </a:txBody>
                  <a:tcPr>
                    <a:solidFill>
                      <a:schemeClr val="accent4"/>
                    </a:solidFill>
                  </a:tcPr>
                </a:tc>
                <a:tc>
                  <a:txBody>
                    <a:bodyPr/>
                    <a:lstStyle/>
                    <a:p>
                      <a:pPr algn="r"/>
                      <a:r>
                        <a:rPr lang="en-US" dirty="0" smtClean="0">
                          <a:solidFill>
                            <a:schemeClr val="bg1"/>
                          </a:solidFill>
                        </a:rPr>
                        <a:t>$0</a:t>
                      </a:r>
                      <a:endParaRPr lang="en-US" dirty="0">
                        <a:solidFill>
                          <a:schemeClr val="bg1"/>
                        </a:solidFill>
                      </a:endParaRPr>
                    </a:p>
                  </a:txBody>
                  <a:tcPr>
                    <a:solidFill>
                      <a:schemeClr val="accent4"/>
                    </a:solidFill>
                  </a:tcPr>
                </a:tc>
                <a:extLst>
                  <a:ext uri="{0D108BD9-81ED-4DB2-BD59-A6C34878D82A}">
                    <a16:rowId xmlns:a16="http://schemas.microsoft.com/office/drawing/2014/main" val="4292796077"/>
                  </a:ext>
                </a:extLst>
              </a:tr>
            </a:tbl>
          </a:graphicData>
        </a:graphic>
      </p:graphicFrame>
    </p:spTree>
    <p:extLst>
      <p:ext uri="{BB962C8B-B14F-4D97-AF65-F5344CB8AC3E}">
        <p14:creationId xmlns:p14="http://schemas.microsoft.com/office/powerpoint/2010/main" val="37775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647837" y="268288"/>
            <a:ext cx="8596668" cy="1125538"/>
          </a:xfrm>
        </p:spPr>
        <p:txBody>
          <a:bodyPr>
            <a:normAutofit fontScale="90000"/>
          </a:bodyPr>
          <a:lstStyle/>
          <a:p>
            <a:pPr eaLnBrk="1" hangingPunct="1"/>
            <a:r>
              <a:rPr lang="en-US" altLang="en-US" b="1" dirty="0" smtClean="0"/>
              <a:t>Attending Public College Outside of MN? Tuition Reciprocity can reduce costs</a:t>
            </a:r>
            <a:endParaRPr lang="en-US" altLang="en-US" b="1" dirty="0"/>
          </a:p>
        </p:txBody>
      </p:sp>
      <p:sp>
        <p:nvSpPr>
          <p:cNvPr id="128003" name="Rectangle 3"/>
          <p:cNvSpPr>
            <a:spLocks noGrp="1" noChangeArrowheads="1"/>
          </p:cNvSpPr>
          <p:nvPr>
            <p:ph idx="1"/>
          </p:nvPr>
        </p:nvSpPr>
        <p:spPr>
          <a:xfrm>
            <a:off x="3111500" y="1589088"/>
            <a:ext cx="7023100" cy="4659312"/>
          </a:xfrm>
        </p:spPr>
        <p:txBody>
          <a:bodyPr>
            <a:normAutofit/>
          </a:bodyPr>
          <a:lstStyle/>
          <a:p>
            <a:pPr eaLnBrk="1" hangingPunct="1">
              <a:lnSpc>
                <a:spcPct val="90000"/>
              </a:lnSpc>
              <a:defRPr/>
            </a:pPr>
            <a:r>
              <a:rPr lang="en-US" b="1" dirty="0"/>
              <a:t>Allows MN residents to attend in neighboring states at rate similar to MN resident rate</a:t>
            </a:r>
          </a:p>
          <a:p>
            <a:pPr eaLnBrk="1" hangingPunct="1">
              <a:lnSpc>
                <a:spcPct val="90000"/>
              </a:lnSpc>
              <a:defRPr/>
            </a:pPr>
            <a:endParaRPr lang="en-US" b="1" u="sng" dirty="0"/>
          </a:p>
          <a:p>
            <a:pPr eaLnBrk="1" hangingPunct="1">
              <a:lnSpc>
                <a:spcPct val="90000"/>
              </a:lnSpc>
              <a:defRPr/>
            </a:pPr>
            <a:r>
              <a:rPr lang="en-US" b="1" u="sng" dirty="0"/>
              <a:t>Students need to apply </a:t>
            </a:r>
            <a:r>
              <a:rPr lang="en-US" b="1" dirty="0"/>
              <a:t>(some assume it’s automatic)</a:t>
            </a:r>
          </a:p>
          <a:p>
            <a:pPr lvl="1" eaLnBrk="1" hangingPunct="1">
              <a:lnSpc>
                <a:spcPct val="90000"/>
              </a:lnSpc>
              <a:defRPr/>
            </a:pPr>
            <a:r>
              <a:rPr lang="en-US" dirty="0"/>
              <a:t>Some students apply to college, some apply online (beginning March 1 for fall term), details at </a:t>
            </a:r>
            <a:r>
              <a:rPr lang="en-US" b="1" dirty="0">
                <a:solidFill>
                  <a:schemeClr val="accent2">
                    <a:lumMod val="75000"/>
                  </a:schemeClr>
                </a:solidFill>
              </a:rPr>
              <a:t>https://www.ohe.state.mn.us/ssl/reciprocity/apply1.cfm</a:t>
            </a:r>
          </a:p>
          <a:p>
            <a:pPr>
              <a:lnSpc>
                <a:spcPct val="90000"/>
              </a:lnSpc>
              <a:defRPr/>
            </a:pPr>
            <a:endParaRPr lang="en-US" b="1" dirty="0"/>
          </a:p>
          <a:p>
            <a:pPr>
              <a:lnSpc>
                <a:spcPct val="90000"/>
              </a:lnSpc>
              <a:defRPr/>
            </a:pPr>
            <a:r>
              <a:rPr lang="en-US" b="1" dirty="0"/>
              <a:t>Midwestern Student Exchange Program</a:t>
            </a:r>
          </a:p>
          <a:p>
            <a:pPr lvl="1">
              <a:lnSpc>
                <a:spcPct val="90000"/>
              </a:lnSpc>
              <a:defRPr/>
            </a:pPr>
            <a:r>
              <a:rPr lang="en-US" dirty="0">
                <a:solidFill>
                  <a:schemeClr val="tx1"/>
                </a:solidFill>
              </a:rPr>
              <a:t>Reduced rates for MN residents attending select schools in Illinois, Indiana, Kansas, Michigan, Missouri, Nebraska </a:t>
            </a:r>
          </a:p>
          <a:p>
            <a:pPr>
              <a:lnSpc>
                <a:spcPct val="90000"/>
              </a:lnSpc>
              <a:defRPr/>
            </a:pPr>
            <a:endParaRPr lang="en-US" b="1" dirty="0"/>
          </a:p>
          <a:p>
            <a:pPr>
              <a:lnSpc>
                <a:spcPct val="90000"/>
              </a:lnSpc>
              <a:defRPr/>
            </a:pPr>
            <a:r>
              <a:rPr lang="en-US" b="1" dirty="0"/>
              <a:t>Reciprocity Details:</a:t>
            </a:r>
            <a:r>
              <a:rPr lang="en-US" dirty="0">
                <a:solidFill>
                  <a:schemeClr val="tx1"/>
                </a:solidFill>
              </a:rPr>
              <a:t> </a:t>
            </a:r>
            <a:r>
              <a:rPr lang="en-US" dirty="0">
                <a:solidFill>
                  <a:schemeClr val="tx1"/>
                </a:solidFill>
                <a:hlinkClick r:id="rId3"/>
              </a:rPr>
              <a:t>http://www.ohe.state.mn.us/mPg.cfm?pageID=120</a:t>
            </a:r>
            <a:r>
              <a:rPr lang="en-US" dirty="0">
                <a:solidFill>
                  <a:schemeClr val="tx1"/>
                </a:solidFill>
              </a:rPr>
              <a:t> </a:t>
            </a:r>
            <a:endParaRPr lang="en-US" dirty="0">
              <a:solidFill>
                <a:srgbClr val="FF0000"/>
              </a:solidFill>
            </a:endParaRPr>
          </a:p>
        </p:txBody>
      </p:sp>
      <p:pic>
        <p:nvPicPr>
          <p:cNvPr id="2129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 y="3886200"/>
            <a:ext cx="1174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2997" name="Picture 7" descr="C:\Documents and Settings\DODDS\Local Settings\Temporary Internet Files\Content.IE5\3BNQVNVZ\MCMP00606_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3150" y="1589088"/>
            <a:ext cx="1066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8" name="Picture 8" descr="C:\Documents and Settings\DODDS\Local Settings\Temporary Internet Files\Content.IE5\2VLHEZGI\MCMP00613_00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52576" y="2768600"/>
            <a:ext cx="10906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999" name="Picture 10" descr="C:\Documents and Settings\DODDS\Local Settings\Temporary Internet Files\Content.IE5\LWHE3Z8Y\MCj0436792000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2400" y="5470525"/>
            <a:ext cx="14351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0" name="Notched Right Arrow 2"/>
          <p:cNvSpPr>
            <a:spLocks noChangeArrowheads="1"/>
          </p:cNvSpPr>
          <p:nvPr/>
        </p:nvSpPr>
        <p:spPr bwMode="auto">
          <a:xfrm>
            <a:off x="3379788" y="4572000"/>
            <a:ext cx="735012" cy="609600"/>
          </a:xfrm>
          <a:prstGeom prst="notchedRightArrow">
            <a:avLst>
              <a:gd name="adj1" fmla="val 50000"/>
              <a:gd name="adj2" fmla="val 4999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
        <p:nvSpPr>
          <p:cNvPr id="213001" name="Notched Right Arrow 3"/>
          <p:cNvSpPr>
            <a:spLocks noChangeArrowheads="1"/>
          </p:cNvSpPr>
          <p:nvPr/>
        </p:nvSpPr>
        <p:spPr bwMode="auto">
          <a:xfrm>
            <a:off x="6477000" y="4953001"/>
            <a:ext cx="1066800" cy="517525"/>
          </a:xfrm>
          <a:prstGeom prst="notchedRightArrow">
            <a:avLst>
              <a:gd name="adj1" fmla="val 50000"/>
              <a:gd name="adj2" fmla="val 4999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2000">
                <a:solidFill>
                  <a:srgbClr val="060E51"/>
                </a:solidFill>
                <a:latin typeface="Arial" panose="020B0604020202020204" pitchFamily="34" charset="0"/>
              </a:defRPr>
            </a:lvl1pPr>
            <a:lvl2pPr marL="742950" indent="-285750">
              <a:spcBef>
                <a:spcPct val="20000"/>
              </a:spcBef>
              <a:buChar char="–"/>
              <a:defRPr>
                <a:solidFill>
                  <a:srgbClr val="060E51"/>
                </a:solidFill>
                <a:latin typeface="Arial" panose="020B0604020202020204" pitchFamily="34" charset="0"/>
              </a:defRPr>
            </a:lvl2pPr>
            <a:lvl3pPr marL="1143000" indent="-228600">
              <a:spcBef>
                <a:spcPct val="20000"/>
              </a:spcBef>
              <a:buChar char="•"/>
              <a:defRPr>
                <a:solidFill>
                  <a:srgbClr val="060E51"/>
                </a:solidFill>
                <a:latin typeface="Arial" panose="020B0604020202020204" pitchFamily="34" charset="0"/>
              </a:defRPr>
            </a:lvl3pPr>
            <a:lvl4pPr marL="1600200" indent="-228600">
              <a:spcBef>
                <a:spcPct val="20000"/>
              </a:spcBef>
              <a:buChar char="–"/>
              <a:defRPr>
                <a:solidFill>
                  <a:srgbClr val="060E51"/>
                </a:solidFill>
                <a:latin typeface="Arial" panose="020B0604020202020204" pitchFamily="34" charset="0"/>
              </a:defRPr>
            </a:lvl4pPr>
            <a:lvl5pPr marL="2057400" indent="-228600">
              <a:spcBef>
                <a:spcPct val="20000"/>
              </a:spcBef>
              <a:buChar char="»"/>
              <a:defRPr>
                <a:solidFill>
                  <a:srgbClr val="060E51"/>
                </a:solidFill>
                <a:latin typeface="Arial" panose="020B0604020202020204" pitchFamily="34" charset="0"/>
              </a:defRPr>
            </a:lvl5pPr>
            <a:lvl6pPr marL="2514600" indent="-228600" eaLnBrk="0" fontAlgn="base" hangingPunct="0">
              <a:spcBef>
                <a:spcPct val="20000"/>
              </a:spcBef>
              <a:spcAft>
                <a:spcPct val="0"/>
              </a:spcAft>
              <a:buChar char="»"/>
              <a:defRPr>
                <a:solidFill>
                  <a:srgbClr val="060E51"/>
                </a:solidFill>
                <a:latin typeface="Arial" panose="020B0604020202020204" pitchFamily="34" charset="0"/>
              </a:defRPr>
            </a:lvl6pPr>
            <a:lvl7pPr marL="2971800" indent="-228600" eaLnBrk="0" fontAlgn="base" hangingPunct="0">
              <a:spcBef>
                <a:spcPct val="20000"/>
              </a:spcBef>
              <a:spcAft>
                <a:spcPct val="0"/>
              </a:spcAft>
              <a:buChar char="»"/>
              <a:defRPr>
                <a:solidFill>
                  <a:srgbClr val="060E51"/>
                </a:solidFill>
                <a:latin typeface="Arial" panose="020B0604020202020204" pitchFamily="34" charset="0"/>
              </a:defRPr>
            </a:lvl7pPr>
            <a:lvl8pPr marL="3429000" indent="-228600" eaLnBrk="0" fontAlgn="base" hangingPunct="0">
              <a:spcBef>
                <a:spcPct val="20000"/>
              </a:spcBef>
              <a:spcAft>
                <a:spcPct val="0"/>
              </a:spcAft>
              <a:buChar char="»"/>
              <a:defRPr>
                <a:solidFill>
                  <a:srgbClr val="060E51"/>
                </a:solidFill>
                <a:latin typeface="Arial" panose="020B0604020202020204" pitchFamily="34" charset="0"/>
              </a:defRPr>
            </a:lvl8pPr>
            <a:lvl9pPr marL="3886200" indent="-228600" eaLnBrk="0" fontAlgn="base" hangingPunct="0">
              <a:spcBef>
                <a:spcPct val="20000"/>
              </a:spcBef>
              <a:spcAft>
                <a:spcPct val="0"/>
              </a:spcAft>
              <a:buChar char="»"/>
              <a:defRPr>
                <a:solidFill>
                  <a:srgbClr val="060E51"/>
                </a:solidFill>
                <a:latin typeface="Arial" panose="020B0604020202020204" pitchFamily="34" charset="0"/>
              </a:defRPr>
            </a:lvl9pPr>
          </a:lstStyle>
          <a:p>
            <a:pPr eaLnBrk="1" hangingPunct="1">
              <a:buFontTx/>
              <a:buNone/>
            </a:pPr>
            <a:endParaRPr lang="en-US" altLang="en-US" sz="2400" dirty="0">
              <a:solidFill>
                <a:srgbClr val="000000"/>
              </a:solidFill>
              <a:latin typeface="Times" panose="02020603050405020304" pitchFamily="18" charset="0"/>
            </a:endParaRPr>
          </a:p>
        </p:txBody>
      </p:sp>
    </p:spTree>
    <p:extLst>
      <p:ext uri="{BB962C8B-B14F-4D97-AF65-F5344CB8AC3E}">
        <p14:creationId xmlns:p14="http://schemas.microsoft.com/office/powerpoint/2010/main" val="163011794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2683224" cy="1320800"/>
          </a:xfrm>
        </p:spPr>
        <p:txBody>
          <a:bodyPr>
            <a:normAutofit fontScale="90000"/>
          </a:bodyPr>
          <a:lstStyle/>
          <a:p>
            <a:r>
              <a:rPr lang="en-US" dirty="0" smtClean="0"/>
              <a:t>Tuition Reciprocity Example: University of Wisconsin, Madison</a:t>
            </a:r>
            <a:endParaRPr lang="en-US" dirty="0"/>
          </a:p>
        </p:txBody>
      </p:sp>
      <p:sp>
        <p:nvSpPr>
          <p:cNvPr id="3" name="Content Placeholder 2"/>
          <p:cNvSpPr>
            <a:spLocks noGrp="1"/>
          </p:cNvSpPr>
          <p:nvPr>
            <p:ph idx="1"/>
          </p:nvPr>
        </p:nvSpPr>
        <p:spPr>
          <a:xfrm>
            <a:off x="677334" y="3731342"/>
            <a:ext cx="2449324" cy="2035277"/>
          </a:xfrm>
        </p:spPr>
        <p:txBody>
          <a:bodyPr>
            <a:normAutofit/>
          </a:bodyPr>
          <a:lstStyle/>
          <a:p>
            <a:r>
              <a:rPr lang="en-US" dirty="0" smtClean="0"/>
              <a:t>2018-19 Tuition &amp; Segregated Fees per semester</a:t>
            </a:r>
          </a:p>
          <a:p>
            <a:pPr lvl="1"/>
            <a:r>
              <a:rPr lang="en-US" dirty="0" smtClean="0"/>
              <a:t>Fall 2018</a:t>
            </a:r>
          </a:p>
          <a:p>
            <a:pPr lvl="1"/>
            <a:r>
              <a:rPr lang="en-US" dirty="0" smtClean="0"/>
              <a:t>undergraduate students)</a:t>
            </a:r>
          </a:p>
        </p:txBody>
      </p:sp>
      <p:sp>
        <p:nvSpPr>
          <p:cNvPr id="7" name="TextBox 6"/>
          <p:cNvSpPr txBox="1"/>
          <p:nvPr/>
        </p:nvSpPr>
        <p:spPr>
          <a:xfrm>
            <a:off x="677334" y="6381134"/>
            <a:ext cx="7661448" cy="307777"/>
          </a:xfrm>
          <a:prstGeom prst="rect">
            <a:avLst/>
          </a:prstGeom>
          <a:noFill/>
        </p:spPr>
        <p:txBody>
          <a:bodyPr wrap="square" rtlCol="0">
            <a:spAutoFit/>
          </a:bodyPr>
          <a:lstStyle/>
          <a:p>
            <a:r>
              <a:rPr lang="en-US" sz="1400" dirty="0" smtClean="0"/>
              <a:t>SOURCE: https</a:t>
            </a:r>
            <a:r>
              <a:rPr lang="en-US" sz="1400" dirty="0"/>
              <a:t>://registrar.wisc.edu/tuitionrates/, </a:t>
            </a:r>
            <a:r>
              <a:rPr lang="en-US" sz="1400" dirty="0" smtClean="0"/>
              <a:t>retrieved September 24, 2018</a:t>
            </a:r>
            <a:endParaRPr lang="en-US" sz="1400" dirty="0"/>
          </a:p>
        </p:txBody>
      </p:sp>
      <p:pic>
        <p:nvPicPr>
          <p:cNvPr id="4" name="Picture 3"/>
          <p:cNvPicPr>
            <a:picLocks noChangeAspect="1"/>
          </p:cNvPicPr>
          <p:nvPr/>
        </p:nvPicPr>
        <p:blipFill>
          <a:blip r:embed="rId2"/>
          <a:stretch>
            <a:fillRect/>
          </a:stretch>
        </p:blipFill>
        <p:spPr>
          <a:xfrm>
            <a:off x="3360557" y="832514"/>
            <a:ext cx="8541871" cy="5302596"/>
          </a:xfrm>
          <a:prstGeom prst="rect">
            <a:avLst/>
          </a:prstGeom>
        </p:spPr>
      </p:pic>
    </p:spTree>
    <p:extLst>
      <p:ext uri="{BB962C8B-B14F-4D97-AF65-F5344CB8AC3E}">
        <p14:creationId xmlns:p14="http://schemas.microsoft.com/office/powerpoint/2010/main" val="2160250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01F3-EFAD-41EB-BA6D-4C8994D67EAC}"/>
              </a:ext>
            </a:extLst>
          </p:cNvPr>
          <p:cNvSpPr>
            <a:spLocks noGrp="1"/>
          </p:cNvSpPr>
          <p:nvPr>
            <p:ph type="title"/>
          </p:nvPr>
        </p:nvSpPr>
        <p:spPr/>
        <p:txBody>
          <a:bodyPr/>
          <a:lstStyle/>
          <a:p>
            <a:r>
              <a:rPr lang="en-US" dirty="0"/>
              <a:t>Paying for College Agenda</a:t>
            </a:r>
          </a:p>
        </p:txBody>
      </p:sp>
      <p:sp>
        <p:nvSpPr>
          <p:cNvPr id="5" name="Content Placeholder 4">
            <a:extLst>
              <a:ext uri="{FF2B5EF4-FFF2-40B4-BE49-F238E27FC236}">
                <a16:creationId xmlns:a16="http://schemas.microsoft.com/office/drawing/2014/main" id="{D960841D-BEE1-4D15-982E-72B829CF7957}"/>
              </a:ext>
            </a:extLst>
          </p:cNvPr>
          <p:cNvSpPr>
            <a:spLocks noGrp="1"/>
          </p:cNvSpPr>
          <p:nvPr>
            <p:ph idx="1"/>
          </p:nvPr>
        </p:nvSpPr>
        <p:spPr>
          <a:xfrm>
            <a:off x="677333" y="2160589"/>
            <a:ext cx="9194253" cy="3880773"/>
          </a:xfrm>
        </p:spPr>
        <p:txBody>
          <a:bodyPr>
            <a:normAutofit fontScale="85000" lnSpcReduction="10000"/>
          </a:bodyPr>
          <a:lstStyle/>
          <a:p>
            <a:pPr marL="514350" indent="-514350">
              <a:lnSpc>
                <a:spcPct val="160000"/>
              </a:lnSpc>
              <a:buFont typeface="+mj-lt"/>
              <a:buAutoNum type="arabicPeriod"/>
            </a:pPr>
            <a:r>
              <a:rPr lang="en-US" dirty="0"/>
              <a:t>How much does college cost?</a:t>
            </a:r>
          </a:p>
          <a:p>
            <a:pPr marL="514350" indent="-514350">
              <a:lnSpc>
                <a:spcPct val="150000"/>
              </a:lnSpc>
              <a:buFont typeface="+mj-lt"/>
              <a:buAutoNum type="arabicPeriod"/>
            </a:pPr>
            <a:r>
              <a:rPr lang="en-US" sz="3300" dirty="0">
                <a:solidFill>
                  <a:srgbClr val="0070C0"/>
                </a:solidFill>
              </a:rPr>
              <a:t>Is postsecondary education worth the investment?</a:t>
            </a:r>
          </a:p>
          <a:p>
            <a:pPr marL="514350" indent="-514350">
              <a:lnSpc>
                <a:spcPct val="150000"/>
              </a:lnSpc>
              <a:buFont typeface="+mj-lt"/>
              <a:buAutoNum type="arabicPeriod"/>
            </a:pPr>
            <a:r>
              <a:rPr lang="en-US" dirty="0"/>
              <a:t>How will I pay for college?</a:t>
            </a:r>
          </a:p>
          <a:p>
            <a:pPr marL="514350" indent="-514350">
              <a:lnSpc>
                <a:spcPct val="150000"/>
              </a:lnSpc>
              <a:buFont typeface="+mj-lt"/>
              <a:buAutoNum type="arabicPeriod"/>
            </a:pPr>
            <a:r>
              <a:rPr lang="en-US" dirty="0"/>
              <a:t>What is financial aid?</a:t>
            </a:r>
          </a:p>
          <a:p>
            <a:pPr marL="514350" indent="-514350">
              <a:lnSpc>
                <a:spcPct val="150000"/>
              </a:lnSpc>
              <a:buFont typeface="+mj-lt"/>
              <a:buAutoNum type="arabicPeriod"/>
            </a:pPr>
            <a:r>
              <a:rPr lang="en-US" dirty="0"/>
              <a:t>How do I apply for financial aid?</a:t>
            </a:r>
          </a:p>
          <a:p>
            <a:pPr marL="514350" indent="-514350">
              <a:lnSpc>
                <a:spcPct val="150000"/>
              </a:lnSpc>
              <a:buFont typeface="+mj-lt"/>
              <a:buAutoNum type="arabicPeriod"/>
            </a:pPr>
            <a:r>
              <a:rPr lang="en-US" dirty="0"/>
              <a:t>Where can I find answers to more questions?</a:t>
            </a:r>
          </a:p>
          <a:p>
            <a:pPr marL="514350" indent="-514350">
              <a:lnSpc>
                <a:spcPct val="150000"/>
              </a:lnSpc>
              <a:buFont typeface="+mj-lt"/>
              <a:buAutoNum type="arabicPeriod"/>
            </a:pPr>
            <a:r>
              <a:rPr lang="en-US" dirty="0"/>
              <a:t>Questions</a:t>
            </a:r>
          </a:p>
          <a:p>
            <a:endParaRPr lang="en-US" dirty="0"/>
          </a:p>
        </p:txBody>
      </p:sp>
    </p:spTree>
    <p:extLst>
      <p:ext uri="{BB962C8B-B14F-4D97-AF65-F5344CB8AC3E}">
        <p14:creationId xmlns:p14="http://schemas.microsoft.com/office/powerpoint/2010/main" val="597408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7337</TotalTime>
  <Words>5305</Words>
  <Application>Microsoft Office PowerPoint</Application>
  <PresentationFormat>Widescreen</PresentationFormat>
  <Paragraphs>743</Paragraphs>
  <Slides>60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Times</vt:lpstr>
      <vt:lpstr>Times New Roman</vt:lpstr>
      <vt:lpstr>Trebuchet MS</vt:lpstr>
      <vt:lpstr>Wingdings 3</vt:lpstr>
      <vt:lpstr>Facet</vt:lpstr>
      <vt:lpstr>Paying for College Practical advice to navigate the financial aid process 2019-2020</vt:lpstr>
      <vt:lpstr>Background – Jeff Olson</vt:lpstr>
      <vt:lpstr>Paying for College Agenda</vt:lpstr>
      <vt:lpstr>Colleges &amp; Universities Degree-granting and eligible for federal financial aid programs</vt:lpstr>
      <vt:lpstr>Average Annual Expense for a Resident Undergraduate Attending Full-Time at a Minnesota College, 2017-2018</vt:lpstr>
      <vt:lpstr>Average Tuition and Fees: 2018-2019</vt:lpstr>
      <vt:lpstr>Attending Public College Outside of MN? Tuition Reciprocity can reduce costs</vt:lpstr>
      <vt:lpstr>Tuition Reciprocity Example: University of Wisconsin, Madison</vt:lpstr>
      <vt:lpstr>Paying for College Agenda</vt:lpstr>
      <vt:lpstr>Educational Investments Worth It!</vt:lpstr>
      <vt:lpstr>Unemployment rates and earnings by educational attainment:  2017</vt:lpstr>
      <vt:lpstr>Paying for College Agenda</vt:lpstr>
      <vt:lpstr>How America Pays for College</vt:lpstr>
      <vt:lpstr>Actions Families took in 2016-17 to make college more affordable</vt:lpstr>
      <vt:lpstr>How the Typical Family Pays for College, Funding Source Share, Year-over-Year</vt:lpstr>
      <vt:lpstr>Paying for College Agenda</vt:lpstr>
      <vt:lpstr>Types of Financial Aid</vt:lpstr>
      <vt:lpstr>2015-2016 Grants and Scholarships Awarded to Undergraduates at Minnesota Institutions ($1.51 BILLION) – Funding Source</vt:lpstr>
      <vt:lpstr>Paying for College Agenda</vt:lpstr>
      <vt:lpstr>MN Dream Act for Minnesota’s Undocumented Students </vt:lpstr>
      <vt:lpstr>Common Financial Aid Applications</vt:lpstr>
      <vt:lpstr>Filling out the FAFSA – READ THIS FIRST studentaid.ed.gov/sa/fafsa/filling-out</vt:lpstr>
      <vt:lpstr>Part 1 FAFSA Filing Options:</vt:lpstr>
      <vt:lpstr>4 FAFSA Filing Options 2019-2020</vt:lpstr>
      <vt:lpstr>When to submit FAFSA? Advice from Minnesota Financial Aid Administrators</vt:lpstr>
      <vt:lpstr>Part 2 Creating Your FSA ID:</vt:lpstr>
      <vt:lpstr>FSA ID Overview</vt:lpstr>
      <vt:lpstr>Tips when creating Your FSA ID</vt:lpstr>
      <vt:lpstr>Tips when creating Your FSA ID</vt:lpstr>
      <vt:lpstr>Should parents create FSAID for their children?  No</vt:lpstr>
      <vt:lpstr>Part 3 FAFSA on the Web Tips</vt:lpstr>
      <vt:lpstr>Documents needed when completing FAFSA</vt:lpstr>
      <vt:lpstr>PowerPoint Presentation</vt:lpstr>
      <vt:lpstr>Unable to login to FAFSA.gov?  </vt:lpstr>
      <vt:lpstr>Mobile FAFSA Tips</vt:lpstr>
      <vt:lpstr>PowerPoint Presentation</vt:lpstr>
      <vt:lpstr>PowerPoint Presentation</vt:lpstr>
      <vt:lpstr>PowerPoint Presentation</vt:lpstr>
      <vt:lpstr>Add up to 10 schools to FAFSA   (must have at least 1 school)</vt:lpstr>
      <vt:lpstr>Student Dependent if “no” to all of the following questions</vt:lpstr>
      <vt:lpstr>Parents’ Info on FAFSA</vt:lpstr>
      <vt:lpstr>Providing Parents’ Information on FAFSA</vt:lpstr>
      <vt:lpstr>Providing Parents’ Information on FAFSA</vt:lpstr>
      <vt:lpstr>Providing Parents’ Information on FAFSA</vt:lpstr>
      <vt:lpstr>Household size &amp; # in College</vt:lpstr>
      <vt:lpstr>PowerPoint Presentation</vt:lpstr>
      <vt:lpstr>Authorize Transfer</vt:lpstr>
      <vt:lpstr>Review and edit other financial information</vt:lpstr>
      <vt:lpstr>Sign and Submit FAFSA</vt:lpstr>
      <vt:lpstr>FAFSA Confirmation Page</vt:lpstr>
      <vt:lpstr>Professional Judgment</vt:lpstr>
      <vt:lpstr>Paying for College Agenda</vt:lpstr>
      <vt:lpstr>Student Publications Office of Higher Education  </vt:lpstr>
      <vt:lpstr>Where to find private  scholarships</vt:lpstr>
      <vt:lpstr>FAFSA Tips</vt:lpstr>
      <vt:lpstr>Questions?  </vt:lpstr>
      <vt:lpstr>Net Price Calculators</vt:lpstr>
      <vt:lpstr>University of Minnesota – Twin Cities</vt:lpstr>
      <vt:lpstr>Estimated Net Price MN Dependent student, parents married, 4 in family, 1 in college, AGI Between $50,000-$59,999, Reportable assets &lt;$20,000.  Data retrieved 9.24.2018</vt:lpstr>
      <vt:lpstr>How do parents’ assets impact eligibility for need-based grants?  It Depends…</vt:lpstr>
    </vt:vector>
  </TitlesOfParts>
  <Company>Bethel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Kvasnicka</dc:creator>
  <cp:lastModifiedBy>Amanda Sitron</cp:lastModifiedBy>
  <cp:revision>174</cp:revision>
  <cp:lastPrinted>2018-10-09T21:36:04Z</cp:lastPrinted>
  <dcterms:created xsi:type="dcterms:W3CDTF">2016-10-14T15:01:53Z</dcterms:created>
  <dcterms:modified xsi:type="dcterms:W3CDTF">2018-10-24T15:16:44Z</dcterms:modified>
</cp:coreProperties>
</file>